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8" r:id="rId2"/>
    <p:sldId id="256" r:id="rId3"/>
    <p:sldId id="257" r:id="rId4"/>
    <p:sldId id="258" r:id="rId5"/>
    <p:sldId id="262" r:id="rId6"/>
    <p:sldId id="265" r:id="rId7"/>
    <p:sldId id="260" r:id="rId8"/>
    <p:sldId id="269" r:id="rId9"/>
    <p:sldId id="266" r:id="rId10"/>
    <p:sldId id="270" r:id="rId11"/>
  </p:sldIdLst>
  <p:sldSz cx="12192000" cy="6858000"/>
  <p:notesSz cx="6756400" cy="98679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63" userDrawn="1">
          <p15:clr>
            <a:srgbClr val="A4A3A4"/>
          </p15:clr>
        </p15:guide>
        <p15:guide id="3"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56" d="100"/>
          <a:sy n="156" d="100"/>
        </p:scale>
        <p:origin x="444" y="92"/>
      </p:cViewPr>
      <p:guideLst>
        <p:guide pos="3863"/>
        <p:guide orient="horz" pos="218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i masataka" userId="832b690db4f1fb73" providerId="LiveId" clId="{6561183C-3C62-4C2D-80B1-85514B9C4BA9}"/>
    <pc:docChg chg="modSld">
      <pc:chgData name="hirai masataka" userId="832b690db4f1fb73" providerId="LiveId" clId="{6561183C-3C62-4C2D-80B1-85514B9C4BA9}" dt="2023-05-07T11:11:54.585" v="27" actId="14100"/>
      <pc:docMkLst>
        <pc:docMk/>
      </pc:docMkLst>
      <pc:sldChg chg="modSp mod">
        <pc:chgData name="hirai masataka" userId="832b690db4f1fb73" providerId="LiveId" clId="{6561183C-3C62-4C2D-80B1-85514B9C4BA9}" dt="2023-05-07T11:11:54.585" v="27" actId="14100"/>
        <pc:sldMkLst>
          <pc:docMk/>
          <pc:sldMk cId="3893134892" sldId="268"/>
        </pc:sldMkLst>
        <pc:spChg chg="mod">
          <ac:chgData name="hirai masataka" userId="832b690db4f1fb73" providerId="LiveId" clId="{6561183C-3C62-4C2D-80B1-85514B9C4BA9}" dt="2023-05-07T11:11:54.585" v="27" actId="14100"/>
          <ac:spMkLst>
            <pc:docMk/>
            <pc:sldMk cId="3893134892" sldId="268"/>
            <ac:spMk id="12" creationId="{00000000-0000-0000-0000-000000000000}"/>
          </ac:spMkLst>
        </pc:spChg>
      </pc:sldChg>
      <pc:sldChg chg="modSp mod">
        <pc:chgData name="hirai masataka" userId="832b690db4f1fb73" providerId="LiveId" clId="{6561183C-3C62-4C2D-80B1-85514B9C4BA9}" dt="2023-05-07T11:11:24.375" v="26"/>
        <pc:sldMkLst>
          <pc:docMk/>
          <pc:sldMk cId="1983105899" sldId="270"/>
        </pc:sldMkLst>
        <pc:graphicFrameChg chg="mod modGraphic">
          <ac:chgData name="hirai masataka" userId="832b690db4f1fb73" providerId="LiveId" clId="{6561183C-3C62-4C2D-80B1-85514B9C4BA9}" dt="2023-05-07T11:11:24.375" v="26"/>
          <ac:graphicFrameMkLst>
            <pc:docMk/>
            <pc:sldMk cId="1983105899" sldId="270"/>
            <ac:graphicFrameMk id="4" creationId="{B22B5A35-0814-4B2D-9232-78329A01672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27773" cy="49510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27063" y="0"/>
            <a:ext cx="2927773" cy="495109"/>
          </a:xfrm>
          <a:prstGeom prst="rect">
            <a:avLst/>
          </a:prstGeom>
        </p:spPr>
        <p:txBody>
          <a:bodyPr vert="horz" lIns="91440" tIns="45720" rIns="91440" bIns="45720" rtlCol="0"/>
          <a:lstStyle>
            <a:lvl1pPr algn="r">
              <a:defRPr sz="1200"/>
            </a:lvl1pPr>
          </a:lstStyle>
          <a:p>
            <a:fld id="{6376F8E8-A1F9-480D-A8D2-3154258DF2B1}" type="datetimeFigureOut">
              <a:rPr kumimoji="1" lang="ja-JP" altLang="en-US" smtClean="0"/>
              <a:t>2023/5/7</a:t>
            </a:fld>
            <a:endParaRPr kumimoji="1" lang="ja-JP" altLang="en-US"/>
          </a:p>
        </p:txBody>
      </p:sp>
      <p:sp>
        <p:nvSpPr>
          <p:cNvPr id="4" name="スライド イメージ プレースホルダー 3"/>
          <p:cNvSpPr>
            <a:spLocks noGrp="1" noRot="1" noChangeAspect="1"/>
          </p:cNvSpPr>
          <p:nvPr>
            <p:ph type="sldImg" idx="2"/>
          </p:nvPr>
        </p:nvSpPr>
        <p:spPr>
          <a:xfrm>
            <a:off x="419100" y="1233488"/>
            <a:ext cx="5918200" cy="3330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5640" y="4748927"/>
            <a:ext cx="5405120" cy="38854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2793"/>
            <a:ext cx="2927773" cy="49510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27063" y="9372793"/>
            <a:ext cx="2927773" cy="495108"/>
          </a:xfrm>
          <a:prstGeom prst="rect">
            <a:avLst/>
          </a:prstGeom>
        </p:spPr>
        <p:txBody>
          <a:bodyPr vert="horz" lIns="91440" tIns="45720" rIns="91440" bIns="45720" rtlCol="0" anchor="b"/>
          <a:lstStyle>
            <a:lvl1pPr algn="r">
              <a:defRPr sz="1200"/>
            </a:lvl1pPr>
          </a:lstStyle>
          <a:p>
            <a:fld id="{A0FB7172-4692-43A8-9E43-63743E9DA23B}" type="slidenum">
              <a:rPr kumimoji="1" lang="ja-JP" altLang="en-US" smtClean="0"/>
              <a:t>‹#›</a:t>
            </a:fld>
            <a:endParaRPr kumimoji="1" lang="ja-JP" altLang="en-US"/>
          </a:p>
        </p:txBody>
      </p:sp>
    </p:spTree>
    <p:extLst>
      <p:ext uri="{BB962C8B-B14F-4D97-AF65-F5344CB8AC3E}">
        <p14:creationId xmlns:p14="http://schemas.microsoft.com/office/powerpoint/2010/main" val="2610647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0FB7172-4692-43A8-9E43-63743E9DA23B}" type="slidenum">
              <a:rPr kumimoji="1" lang="ja-JP" altLang="en-US" smtClean="0"/>
              <a:t>3</a:t>
            </a:fld>
            <a:endParaRPr kumimoji="1" lang="ja-JP" altLang="en-US"/>
          </a:p>
        </p:txBody>
      </p:sp>
    </p:spTree>
    <p:extLst>
      <p:ext uri="{BB962C8B-B14F-4D97-AF65-F5344CB8AC3E}">
        <p14:creationId xmlns:p14="http://schemas.microsoft.com/office/powerpoint/2010/main" val="292059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0FB7172-4692-43A8-9E43-63743E9DA23B}" type="slidenum">
              <a:rPr kumimoji="1" lang="ja-JP" altLang="en-US" smtClean="0"/>
              <a:t>5</a:t>
            </a:fld>
            <a:endParaRPr kumimoji="1" lang="ja-JP" altLang="en-US"/>
          </a:p>
        </p:txBody>
      </p:sp>
    </p:spTree>
    <p:extLst>
      <p:ext uri="{BB962C8B-B14F-4D97-AF65-F5344CB8AC3E}">
        <p14:creationId xmlns:p14="http://schemas.microsoft.com/office/powerpoint/2010/main" val="33390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0FB7172-4692-43A8-9E43-63743E9DA23B}" type="slidenum">
              <a:rPr kumimoji="1" lang="ja-JP" altLang="en-US" smtClean="0"/>
              <a:t>6</a:t>
            </a:fld>
            <a:endParaRPr kumimoji="1" lang="ja-JP" altLang="en-US"/>
          </a:p>
        </p:txBody>
      </p:sp>
    </p:spTree>
    <p:extLst>
      <p:ext uri="{BB962C8B-B14F-4D97-AF65-F5344CB8AC3E}">
        <p14:creationId xmlns:p14="http://schemas.microsoft.com/office/powerpoint/2010/main" val="727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0FB7172-4692-43A8-9E43-63743E9DA23B}" type="slidenum">
              <a:rPr kumimoji="1" lang="ja-JP" altLang="en-US" smtClean="0"/>
              <a:t>7</a:t>
            </a:fld>
            <a:endParaRPr kumimoji="1" lang="ja-JP" altLang="en-US"/>
          </a:p>
        </p:txBody>
      </p:sp>
    </p:spTree>
    <p:extLst>
      <p:ext uri="{BB962C8B-B14F-4D97-AF65-F5344CB8AC3E}">
        <p14:creationId xmlns:p14="http://schemas.microsoft.com/office/powerpoint/2010/main" val="1240453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0FB7172-4692-43A8-9E43-63743E9DA23B}" type="slidenum">
              <a:rPr kumimoji="1" lang="ja-JP" altLang="en-US" smtClean="0"/>
              <a:t>8</a:t>
            </a:fld>
            <a:endParaRPr kumimoji="1" lang="ja-JP" altLang="en-US"/>
          </a:p>
        </p:txBody>
      </p:sp>
    </p:spTree>
    <p:extLst>
      <p:ext uri="{BB962C8B-B14F-4D97-AF65-F5344CB8AC3E}">
        <p14:creationId xmlns:p14="http://schemas.microsoft.com/office/powerpoint/2010/main" val="191981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4469A4C2-03F3-4DFA-9054-58257C2C9F1F}" type="datetimeFigureOut">
              <a:rPr kumimoji="1" lang="ja-JP" altLang="en-US" smtClean="0"/>
              <a:t>2023/5/7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91761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469A4C2-03F3-4DFA-9054-58257C2C9F1F}" type="datetimeFigureOut">
              <a:rPr kumimoji="1" lang="ja-JP" altLang="en-US" smtClean="0"/>
              <a:t>2023/5/7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324764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469A4C2-03F3-4DFA-9054-58257C2C9F1F}" type="datetimeFigureOut">
              <a:rPr kumimoji="1" lang="ja-JP" altLang="en-US" smtClean="0"/>
              <a:t>2023/5/7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1461048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469A4C2-03F3-4DFA-9054-58257C2C9F1F}" type="datetimeFigureOut">
              <a:rPr kumimoji="1" lang="ja-JP" altLang="en-US" smtClean="0"/>
              <a:t>2023/5/7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57922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4469A4C2-03F3-4DFA-9054-58257C2C9F1F}" type="datetimeFigureOut">
              <a:rPr kumimoji="1" lang="ja-JP" altLang="en-US" smtClean="0"/>
              <a:t>2023/5/7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213571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4469A4C2-03F3-4DFA-9054-58257C2C9F1F}" type="datetimeFigureOut">
              <a:rPr kumimoji="1" lang="ja-JP" altLang="en-US" smtClean="0"/>
              <a:t>2023/5/7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2785710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4469A4C2-03F3-4DFA-9054-58257C2C9F1F}" type="datetimeFigureOut">
              <a:rPr kumimoji="1" lang="ja-JP" altLang="en-US" smtClean="0"/>
              <a:t>2023/5/7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13786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4469A4C2-03F3-4DFA-9054-58257C2C9F1F}" type="datetimeFigureOut">
              <a:rPr kumimoji="1" lang="ja-JP" altLang="en-US" smtClean="0"/>
              <a:t>2023/5/7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14962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469A4C2-03F3-4DFA-9054-58257C2C9F1F}" type="datetimeFigureOut">
              <a:rPr kumimoji="1" lang="ja-JP" altLang="en-US" smtClean="0"/>
              <a:t>2023/5/7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97452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4469A4C2-03F3-4DFA-9054-58257C2C9F1F}" type="datetimeFigureOut">
              <a:rPr kumimoji="1" lang="ja-JP" altLang="en-US" smtClean="0"/>
              <a:t>2023/5/7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3666682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4469A4C2-03F3-4DFA-9054-58257C2C9F1F}" type="datetimeFigureOut">
              <a:rPr kumimoji="1" lang="ja-JP" altLang="en-US" smtClean="0"/>
              <a:t>2023/5/7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1457239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69A4C2-03F3-4DFA-9054-58257C2C9F1F}" type="datetimeFigureOut">
              <a:rPr kumimoji="1" lang="ja-JP" altLang="en-US" smtClean="0"/>
              <a:t>2023/5/7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8747-F3EE-4E4C-A5A9-63E631469333}" type="slidenum">
              <a:rPr kumimoji="1" lang="ja-JP" altLang="en-US" smtClean="0"/>
              <a:t>‹#›</a:t>
            </a:fld>
            <a:endParaRPr kumimoji="1" lang="ja-JP" altLang="en-US"/>
          </a:p>
        </p:txBody>
      </p:sp>
    </p:spTree>
    <p:extLst>
      <p:ext uri="{BB962C8B-B14F-4D97-AF65-F5344CB8AC3E}">
        <p14:creationId xmlns:p14="http://schemas.microsoft.com/office/powerpoint/2010/main" val="3685487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mailto:tsuyoshi.okamoto.j8k@jp.denso.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gif"/><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gif"/><Relationship Id="rId5" Type="http://schemas.openxmlformats.org/officeDocument/2006/relationships/image" Target="../media/image10.gif"/><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892109" y="2887046"/>
            <a:ext cx="5433140" cy="3381623"/>
          </a:xfrm>
          <a:prstGeom prst="rect">
            <a:avLst/>
          </a:prstGeom>
        </p:spPr>
      </p:pic>
      <p:sp>
        <p:nvSpPr>
          <p:cNvPr id="2" name="タイトル 1"/>
          <p:cNvSpPr>
            <a:spLocks noGrp="1"/>
          </p:cNvSpPr>
          <p:nvPr>
            <p:ph type="ctrTitle"/>
          </p:nvPr>
        </p:nvSpPr>
        <p:spPr>
          <a:xfrm>
            <a:off x="1007854" y="276621"/>
            <a:ext cx="8829738" cy="1475688"/>
          </a:xfrm>
        </p:spPr>
        <p:txBody>
          <a:bodyPr>
            <a:normAutofit/>
          </a:bodyPr>
          <a:lstStyle/>
          <a:p>
            <a:pPr algn="l"/>
            <a:r>
              <a:rPr lang="en-US" altLang="ja-JP" sz="3600" dirty="0">
                <a:latin typeface="HGPｺﾞｼｯｸE" panose="020B0900000000000000" pitchFamily="50" charset="-128"/>
                <a:ea typeface="HGPｺﾞｼｯｸE" panose="020B0900000000000000" pitchFamily="50" charset="-128"/>
              </a:rPr>
              <a:t>DMC</a:t>
            </a:r>
            <a:r>
              <a:rPr lang="ja-JP" altLang="en-US" sz="3600" dirty="0">
                <a:latin typeface="HGPｺﾞｼｯｸE" panose="020B0900000000000000" pitchFamily="50" charset="-128"/>
                <a:ea typeface="HGPｺﾞｼｯｸE" panose="020B0900000000000000" pitchFamily="50" charset="-128"/>
              </a:rPr>
              <a:t>リモートロボコン　＃１ ライントレース</a:t>
            </a:r>
            <a:br>
              <a:rPr lang="en-US" altLang="ja-JP" dirty="0">
                <a:latin typeface="HGPｺﾞｼｯｸE" panose="020B0900000000000000" pitchFamily="50" charset="-128"/>
                <a:ea typeface="HGPｺﾞｼｯｸE" panose="020B0900000000000000" pitchFamily="50" charset="-128"/>
              </a:rPr>
            </a:br>
            <a:r>
              <a:rPr lang="ja-JP" altLang="en-US" dirty="0">
                <a:latin typeface="HGPｺﾞｼｯｸE" panose="020B0900000000000000" pitchFamily="50" charset="-128"/>
                <a:ea typeface="HGPｺﾞｼｯｸE" panose="020B0900000000000000" pitchFamily="50" charset="-128"/>
              </a:rPr>
              <a:t>ライントレースの基礎知識</a:t>
            </a: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1889" y="4996117"/>
            <a:ext cx="1135370" cy="1135370"/>
          </a:xfrm>
          <a:prstGeom prst="rect">
            <a:avLst/>
          </a:prstGeom>
        </p:spPr>
      </p:pic>
      <p:sp>
        <p:nvSpPr>
          <p:cNvPr id="12" name="正方形/長方形 11"/>
          <p:cNvSpPr/>
          <p:nvPr/>
        </p:nvSpPr>
        <p:spPr>
          <a:xfrm>
            <a:off x="6586536" y="5807004"/>
            <a:ext cx="5296582" cy="923330"/>
          </a:xfrm>
          <a:prstGeom prst="rect">
            <a:avLst/>
          </a:prstGeom>
        </p:spPr>
        <p:txBody>
          <a:bodyPr wrap="square">
            <a:spAutoFit/>
          </a:bodyPr>
          <a:lstStyle/>
          <a:p>
            <a:r>
              <a:rPr lang="en-US" altLang="ja-JP" dirty="0"/>
              <a:t>【</a:t>
            </a:r>
            <a:r>
              <a:rPr lang="ja-JP" altLang="en-US" dirty="0"/>
              <a:t>問い合せ先</a:t>
            </a:r>
            <a:r>
              <a:rPr lang="en-US" altLang="ja-JP" dirty="0"/>
              <a:t>】 </a:t>
            </a:r>
          </a:p>
          <a:p>
            <a:r>
              <a:rPr lang="en-US" altLang="ja-JP" dirty="0"/>
              <a:t>  </a:t>
            </a:r>
            <a:r>
              <a:rPr lang="ja-JP" altLang="en-US" dirty="0"/>
              <a:t>デンソー技術会ＤＭＣ幹事会リーダー 岡本 強</a:t>
            </a:r>
          </a:p>
          <a:p>
            <a:r>
              <a:rPr lang="ja-JP" altLang="en-US" dirty="0"/>
              <a:t>  </a:t>
            </a:r>
            <a:r>
              <a:rPr lang="en-US" altLang="ja-JP" dirty="0">
                <a:hlinkClick r:id="rId4"/>
              </a:rPr>
              <a:t>tsuyoshi.okamoto.j8k@jp.denso.com</a:t>
            </a:r>
            <a:endParaRPr lang="ja-JP" altLang="en-US" dirty="0"/>
          </a:p>
        </p:txBody>
      </p:sp>
      <p:sp>
        <p:nvSpPr>
          <p:cNvPr id="9" name="正方形/長方形 8"/>
          <p:cNvSpPr/>
          <p:nvPr/>
        </p:nvSpPr>
        <p:spPr>
          <a:xfrm>
            <a:off x="5026040" y="1821043"/>
            <a:ext cx="5391219" cy="646331"/>
          </a:xfrm>
          <a:prstGeom prst="rect">
            <a:avLst/>
          </a:prstGeom>
        </p:spPr>
        <p:txBody>
          <a:bodyPr wrap="none">
            <a:spAutoFit/>
          </a:bodyPr>
          <a:lstStyle/>
          <a:p>
            <a:r>
              <a:rPr lang="ja-JP" altLang="en-US" sz="3600" dirty="0"/>
              <a:t>ライントレースカー を作ろう</a:t>
            </a:r>
          </a:p>
        </p:txBody>
      </p:sp>
      <p:pic>
        <p:nvPicPr>
          <p:cNvPr id="6" name="図 5">
            <a:extLst>
              <a:ext uri="{FF2B5EF4-FFF2-40B4-BE49-F238E27FC236}">
                <a16:creationId xmlns:a16="http://schemas.microsoft.com/office/drawing/2014/main" id="{82CD4BF4-717C-41E9-9B47-BB874CF15A0A}"/>
              </a:ext>
            </a:extLst>
          </p:cNvPr>
          <p:cNvPicPr>
            <a:picLocks noChangeAspect="1"/>
          </p:cNvPicPr>
          <p:nvPr/>
        </p:nvPicPr>
        <p:blipFill>
          <a:blip r:embed="rId5"/>
          <a:stretch>
            <a:fillRect/>
          </a:stretch>
        </p:blipFill>
        <p:spPr>
          <a:xfrm>
            <a:off x="10526639" y="5239952"/>
            <a:ext cx="1466850" cy="508508"/>
          </a:xfrm>
          <a:prstGeom prst="rect">
            <a:avLst/>
          </a:prstGeom>
        </p:spPr>
      </p:pic>
    </p:spTree>
    <p:extLst>
      <p:ext uri="{BB962C8B-B14F-4D97-AF65-F5344CB8AC3E}">
        <p14:creationId xmlns:p14="http://schemas.microsoft.com/office/powerpoint/2010/main" val="3893134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84389" y="509954"/>
            <a:ext cx="1620957" cy="523220"/>
          </a:xfrm>
          <a:prstGeom prst="rect">
            <a:avLst/>
          </a:prstGeom>
          <a:noFill/>
        </p:spPr>
        <p:txBody>
          <a:bodyPr wrap="none" rtlCol="0">
            <a:spAutoFit/>
          </a:bodyPr>
          <a:lstStyle/>
          <a:p>
            <a:r>
              <a:rPr kumimoji="1" lang="ja-JP" altLang="en-US" sz="2800" dirty="0"/>
              <a:t>改訂履歴</a:t>
            </a:r>
          </a:p>
        </p:txBody>
      </p:sp>
      <p:graphicFrame>
        <p:nvGraphicFramePr>
          <p:cNvPr id="4" name="表 3">
            <a:extLst>
              <a:ext uri="{FF2B5EF4-FFF2-40B4-BE49-F238E27FC236}">
                <a16:creationId xmlns:a16="http://schemas.microsoft.com/office/drawing/2014/main" id="{B22B5A35-0814-4B2D-9232-78329A016726}"/>
              </a:ext>
            </a:extLst>
          </p:cNvPr>
          <p:cNvGraphicFramePr>
            <a:graphicFrameLocks noGrp="1"/>
          </p:cNvGraphicFramePr>
          <p:nvPr>
            <p:extLst>
              <p:ext uri="{D42A27DB-BD31-4B8C-83A1-F6EECF244321}">
                <p14:modId xmlns:p14="http://schemas.microsoft.com/office/powerpoint/2010/main" val="1336150239"/>
              </p:ext>
            </p:extLst>
          </p:nvPr>
        </p:nvGraphicFramePr>
        <p:xfrm>
          <a:off x="712682" y="1529428"/>
          <a:ext cx="10749052" cy="1878185"/>
        </p:xfrm>
        <a:graphic>
          <a:graphicData uri="http://schemas.openxmlformats.org/drawingml/2006/table">
            <a:tbl>
              <a:tblPr firstRow="1" bandRow="1">
                <a:tableStyleId>{5C22544A-7EE6-4342-B048-85BDC9FD1C3A}</a:tableStyleId>
              </a:tblPr>
              <a:tblGrid>
                <a:gridCol w="1130765">
                  <a:extLst>
                    <a:ext uri="{9D8B030D-6E8A-4147-A177-3AD203B41FA5}">
                      <a16:colId xmlns:a16="http://schemas.microsoft.com/office/drawing/2014/main" val="2832838978"/>
                    </a:ext>
                  </a:extLst>
                </a:gridCol>
                <a:gridCol w="6844265">
                  <a:extLst>
                    <a:ext uri="{9D8B030D-6E8A-4147-A177-3AD203B41FA5}">
                      <a16:colId xmlns:a16="http://schemas.microsoft.com/office/drawing/2014/main" val="1958402721"/>
                    </a:ext>
                  </a:extLst>
                </a:gridCol>
                <a:gridCol w="1356188">
                  <a:extLst>
                    <a:ext uri="{9D8B030D-6E8A-4147-A177-3AD203B41FA5}">
                      <a16:colId xmlns:a16="http://schemas.microsoft.com/office/drawing/2014/main" val="3308823494"/>
                    </a:ext>
                  </a:extLst>
                </a:gridCol>
                <a:gridCol w="1417834">
                  <a:extLst>
                    <a:ext uri="{9D8B030D-6E8A-4147-A177-3AD203B41FA5}">
                      <a16:colId xmlns:a16="http://schemas.microsoft.com/office/drawing/2014/main" val="194430990"/>
                    </a:ext>
                  </a:extLst>
                </a:gridCol>
              </a:tblGrid>
              <a:tr h="375637">
                <a:tc>
                  <a:txBody>
                    <a:bodyPr/>
                    <a:lstStyle/>
                    <a:p>
                      <a:r>
                        <a:rPr kumimoji="1" lang="ja-JP" altLang="en-US" dirty="0"/>
                        <a:t>版</a:t>
                      </a:r>
                    </a:p>
                  </a:txBody>
                  <a:tcPr/>
                </a:tc>
                <a:tc>
                  <a:txBody>
                    <a:bodyPr/>
                    <a:lstStyle/>
                    <a:p>
                      <a:r>
                        <a:rPr kumimoji="1" lang="ja-JP" altLang="en-US" dirty="0"/>
                        <a:t>内容</a:t>
                      </a:r>
                    </a:p>
                  </a:txBody>
                  <a:tcPr/>
                </a:tc>
                <a:tc>
                  <a:txBody>
                    <a:bodyPr/>
                    <a:lstStyle/>
                    <a:p>
                      <a:r>
                        <a:rPr kumimoji="1" lang="ja-JP" altLang="en-US" dirty="0"/>
                        <a:t>作成日</a:t>
                      </a:r>
                    </a:p>
                  </a:txBody>
                  <a:tcPr/>
                </a:tc>
                <a:tc>
                  <a:txBody>
                    <a:bodyPr/>
                    <a:lstStyle/>
                    <a:p>
                      <a:r>
                        <a:rPr kumimoji="1" lang="ja-JP" altLang="en-US" dirty="0"/>
                        <a:t>作成者</a:t>
                      </a:r>
                    </a:p>
                  </a:txBody>
                  <a:tcPr/>
                </a:tc>
                <a:extLst>
                  <a:ext uri="{0D108BD9-81ED-4DB2-BD59-A6C34878D82A}">
                    <a16:rowId xmlns:a16="http://schemas.microsoft.com/office/drawing/2014/main" val="3938604738"/>
                  </a:ext>
                </a:extLst>
              </a:tr>
              <a:tr h="375637">
                <a:tc>
                  <a:txBody>
                    <a:bodyPr/>
                    <a:lstStyle/>
                    <a:p>
                      <a:r>
                        <a:rPr kumimoji="1" lang="en-US" altLang="ja-JP" dirty="0"/>
                        <a:t>1.0</a:t>
                      </a:r>
                      <a:endParaRPr kumimoji="1" lang="ja-JP" altLang="en-US" dirty="0"/>
                    </a:p>
                  </a:txBody>
                  <a:tcPr/>
                </a:tc>
                <a:tc>
                  <a:txBody>
                    <a:bodyPr/>
                    <a:lstStyle/>
                    <a:p>
                      <a:r>
                        <a:rPr kumimoji="1" lang="ja-JP" altLang="en-US" dirty="0"/>
                        <a:t>新規作成</a:t>
                      </a:r>
                    </a:p>
                  </a:txBody>
                  <a:tcPr/>
                </a:tc>
                <a:tc>
                  <a:txBody>
                    <a:bodyPr/>
                    <a:lstStyle/>
                    <a:p>
                      <a:r>
                        <a:rPr kumimoji="1" lang="en-US" altLang="ja-JP" dirty="0"/>
                        <a:t>20/09/25</a:t>
                      </a:r>
                      <a:endParaRPr kumimoji="1" lang="ja-JP" altLang="en-US" dirty="0"/>
                    </a:p>
                  </a:txBody>
                  <a:tcPr/>
                </a:tc>
                <a:tc>
                  <a:txBody>
                    <a:bodyPr/>
                    <a:lstStyle/>
                    <a:p>
                      <a:r>
                        <a:rPr kumimoji="1" lang="en-US" altLang="ja-JP" dirty="0"/>
                        <a:t>Yamamoto</a:t>
                      </a:r>
                      <a:endParaRPr kumimoji="1" lang="ja-JP" altLang="en-US" dirty="0"/>
                    </a:p>
                  </a:txBody>
                  <a:tcPr/>
                </a:tc>
                <a:extLst>
                  <a:ext uri="{0D108BD9-81ED-4DB2-BD59-A6C34878D82A}">
                    <a16:rowId xmlns:a16="http://schemas.microsoft.com/office/drawing/2014/main" val="605646491"/>
                  </a:ext>
                </a:extLst>
              </a:tr>
              <a:tr h="375637">
                <a:tc>
                  <a:txBody>
                    <a:bodyPr/>
                    <a:lstStyle/>
                    <a:p>
                      <a:r>
                        <a:rPr kumimoji="1" lang="en-US" altLang="ja-JP" dirty="0"/>
                        <a:t>1.1</a:t>
                      </a:r>
                      <a:endParaRPr kumimoji="1" lang="ja-JP" altLang="en-US" dirty="0"/>
                    </a:p>
                  </a:txBody>
                  <a:tcPr/>
                </a:tc>
                <a:tc>
                  <a:txBody>
                    <a:bodyPr/>
                    <a:lstStyle/>
                    <a:p>
                      <a:r>
                        <a:rPr kumimoji="1" lang="en-US" altLang="ja-JP" dirty="0"/>
                        <a:t>CC</a:t>
                      </a:r>
                      <a:r>
                        <a:rPr kumimoji="1" lang="ja-JP" altLang="en-US" dirty="0"/>
                        <a:t>ライセンス記入</a:t>
                      </a:r>
                    </a:p>
                  </a:txBody>
                  <a:tcPr/>
                </a:tc>
                <a:tc>
                  <a:txBody>
                    <a:bodyPr/>
                    <a:lstStyle/>
                    <a:p>
                      <a:r>
                        <a:rPr kumimoji="1" lang="en-US" altLang="ja-JP" dirty="0"/>
                        <a:t>21/1/11</a:t>
                      </a:r>
                      <a:endParaRPr kumimoji="1" lang="ja-JP" altLang="en-US" dirty="0"/>
                    </a:p>
                  </a:txBody>
                  <a:tcPr/>
                </a:tc>
                <a:tc>
                  <a:txBody>
                    <a:bodyPr/>
                    <a:lstStyle/>
                    <a:p>
                      <a:r>
                        <a:rPr kumimoji="1" lang="en-US" altLang="ja-JP" dirty="0"/>
                        <a:t>Hirai</a:t>
                      </a:r>
                      <a:endParaRPr kumimoji="1" lang="ja-JP" altLang="en-US" dirty="0"/>
                    </a:p>
                  </a:txBody>
                  <a:tcPr/>
                </a:tc>
                <a:extLst>
                  <a:ext uri="{0D108BD9-81ED-4DB2-BD59-A6C34878D82A}">
                    <a16:rowId xmlns:a16="http://schemas.microsoft.com/office/drawing/2014/main" val="238988594"/>
                  </a:ext>
                </a:extLst>
              </a:tr>
              <a:tr h="375637">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8716654"/>
                  </a:ext>
                </a:extLst>
              </a:tr>
              <a:tr h="375637">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3714084707"/>
                  </a:ext>
                </a:extLst>
              </a:tr>
            </a:tbl>
          </a:graphicData>
        </a:graphic>
      </p:graphicFrame>
    </p:spTree>
    <p:extLst>
      <p:ext uri="{BB962C8B-B14F-4D97-AF65-F5344CB8AC3E}">
        <p14:creationId xmlns:p14="http://schemas.microsoft.com/office/powerpoint/2010/main" val="1983105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221000" y="163677"/>
            <a:ext cx="1353256" cy="369332"/>
          </a:xfrm>
          <a:prstGeom prst="rect">
            <a:avLst/>
          </a:prstGeom>
        </p:spPr>
        <p:txBody>
          <a:bodyPr wrap="none">
            <a:spAutoFit/>
          </a:bodyPr>
          <a:lstStyle/>
          <a:p>
            <a:r>
              <a:rPr lang="ja-JP" altLang="en-US" b="1" dirty="0"/>
              <a:t>１　はじめに</a:t>
            </a:r>
            <a:endParaRPr lang="ja-JP" altLang="en-US" dirty="0"/>
          </a:p>
        </p:txBody>
      </p:sp>
      <p:pic>
        <p:nvPicPr>
          <p:cNvPr id="7" name="図 6"/>
          <p:cNvPicPr>
            <a:picLocks noChangeAspect="1"/>
          </p:cNvPicPr>
          <p:nvPr/>
        </p:nvPicPr>
        <p:blipFill>
          <a:blip r:embed="rId2"/>
          <a:stretch>
            <a:fillRect/>
          </a:stretch>
        </p:blipFill>
        <p:spPr>
          <a:xfrm>
            <a:off x="990600" y="7220067"/>
            <a:ext cx="5401686" cy="3809610"/>
          </a:xfrm>
          <a:prstGeom prst="rect">
            <a:avLst/>
          </a:prstGeom>
          <a:ln w="28575">
            <a:solidFill>
              <a:schemeClr val="tx1">
                <a:lumMod val="50000"/>
                <a:lumOff val="50000"/>
              </a:schemeClr>
            </a:solidFill>
          </a:ln>
        </p:spPr>
      </p:pic>
      <p:sp>
        <p:nvSpPr>
          <p:cNvPr id="8" name="正方形/長方形 7"/>
          <p:cNvSpPr/>
          <p:nvPr/>
        </p:nvSpPr>
        <p:spPr>
          <a:xfrm>
            <a:off x="579416" y="513712"/>
            <a:ext cx="7609115" cy="646331"/>
          </a:xfrm>
          <a:prstGeom prst="rect">
            <a:avLst/>
          </a:prstGeom>
        </p:spPr>
        <p:txBody>
          <a:bodyPr wrap="square">
            <a:spAutoFit/>
          </a:bodyPr>
          <a:lstStyle/>
          <a:p>
            <a:r>
              <a:rPr lang="ja-JP" altLang="en-US" dirty="0"/>
              <a:t>ライントレースカーとは図１のような白い紙の上に引かれた黒ラインに沿って自動的に走る模型自動車のことをいいます。</a:t>
            </a:r>
          </a:p>
        </p:txBody>
      </p:sp>
      <p:sp>
        <p:nvSpPr>
          <p:cNvPr id="9" name="正方形/長方形 8"/>
          <p:cNvSpPr/>
          <p:nvPr/>
        </p:nvSpPr>
        <p:spPr>
          <a:xfrm>
            <a:off x="3191777" y="6221603"/>
            <a:ext cx="572593" cy="369332"/>
          </a:xfrm>
          <a:prstGeom prst="rect">
            <a:avLst/>
          </a:prstGeom>
        </p:spPr>
        <p:txBody>
          <a:bodyPr wrap="none">
            <a:spAutoFit/>
          </a:bodyPr>
          <a:lstStyle/>
          <a:p>
            <a:r>
              <a:rPr lang="ja-JP" altLang="en-US" dirty="0"/>
              <a:t>図１</a:t>
            </a:r>
          </a:p>
        </p:txBody>
      </p:sp>
      <p:sp>
        <p:nvSpPr>
          <p:cNvPr id="10" name="正方形/長方形 9"/>
          <p:cNvSpPr/>
          <p:nvPr/>
        </p:nvSpPr>
        <p:spPr>
          <a:xfrm>
            <a:off x="9133608" y="6202794"/>
            <a:ext cx="1947969" cy="369332"/>
          </a:xfrm>
          <a:prstGeom prst="rect">
            <a:avLst/>
          </a:prstGeom>
        </p:spPr>
        <p:txBody>
          <a:bodyPr wrap="none">
            <a:spAutoFit/>
          </a:bodyPr>
          <a:lstStyle/>
          <a:p>
            <a:r>
              <a:rPr lang="ja-JP" altLang="en-US" dirty="0"/>
              <a:t>ライントレースカー</a:t>
            </a:r>
          </a:p>
        </p:txBody>
      </p:sp>
      <p:sp>
        <p:nvSpPr>
          <p:cNvPr id="4" name="正方形/長方形 3"/>
          <p:cNvSpPr/>
          <p:nvPr/>
        </p:nvSpPr>
        <p:spPr>
          <a:xfrm>
            <a:off x="8032777" y="7367156"/>
            <a:ext cx="2694905" cy="369332"/>
          </a:xfrm>
          <a:prstGeom prst="rect">
            <a:avLst/>
          </a:prstGeom>
        </p:spPr>
        <p:txBody>
          <a:bodyPr wrap="none">
            <a:spAutoFit/>
          </a:bodyPr>
          <a:lstStyle/>
          <a:p>
            <a:r>
              <a:rPr lang="ja-JP" altLang="en-US" dirty="0"/>
              <a:t>https://syncer.jp/gif-maker</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15" y="1589809"/>
            <a:ext cx="7596327" cy="4253943"/>
          </a:xfrm>
          <a:prstGeom prst="rect">
            <a:avLst/>
          </a:prstGeom>
        </p:spPr>
      </p:pic>
      <p:pic>
        <p:nvPicPr>
          <p:cNvPr id="15" name="図 14"/>
          <p:cNvPicPr>
            <a:picLocks noChangeAspect="1"/>
          </p:cNvPicPr>
          <p:nvPr/>
        </p:nvPicPr>
        <p:blipFill>
          <a:blip r:embed="rId4"/>
          <a:stretch>
            <a:fillRect/>
          </a:stretch>
        </p:blipFill>
        <p:spPr>
          <a:xfrm rot="5400000">
            <a:off x="8994558" y="2868626"/>
            <a:ext cx="2537794" cy="3335513"/>
          </a:xfrm>
          <a:prstGeom prst="rect">
            <a:avLst/>
          </a:prstGeom>
        </p:spPr>
      </p:pic>
    </p:spTree>
    <p:extLst>
      <p:ext uri="{BB962C8B-B14F-4D97-AF65-F5344CB8AC3E}">
        <p14:creationId xmlns:p14="http://schemas.microsoft.com/office/powerpoint/2010/main" val="3985409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6523" y="4244079"/>
            <a:ext cx="2416666" cy="1812500"/>
          </a:xfrm>
          <a:prstGeom prst="rect">
            <a:avLst/>
          </a:prstGeom>
        </p:spPr>
      </p:pic>
      <p:pic>
        <p:nvPicPr>
          <p:cNvPr id="66" name="図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7094" y="2350602"/>
            <a:ext cx="2560766" cy="1920574"/>
          </a:xfrm>
          <a:prstGeom prst="rect">
            <a:avLst/>
          </a:prstGeom>
        </p:spPr>
      </p:pic>
      <p:pic>
        <p:nvPicPr>
          <p:cNvPr id="39" name="図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6590" y="2429321"/>
            <a:ext cx="2486320" cy="1864740"/>
          </a:xfrm>
          <a:prstGeom prst="rect">
            <a:avLst/>
          </a:prstGeom>
        </p:spPr>
      </p:pic>
      <p:pic>
        <p:nvPicPr>
          <p:cNvPr id="41" name="図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9560" y="4499533"/>
            <a:ext cx="2268186" cy="1701140"/>
          </a:xfrm>
          <a:prstGeom prst="rect">
            <a:avLst/>
          </a:prstGeom>
        </p:spPr>
      </p:pic>
      <p:sp>
        <p:nvSpPr>
          <p:cNvPr id="57" name="正方形/長方形 56"/>
          <p:cNvSpPr/>
          <p:nvPr/>
        </p:nvSpPr>
        <p:spPr>
          <a:xfrm>
            <a:off x="6723189" y="6278833"/>
            <a:ext cx="3182281" cy="369332"/>
          </a:xfrm>
          <a:prstGeom prst="rect">
            <a:avLst/>
          </a:prstGeom>
        </p:spPr>
        <p:txBody>
          <a:bodyPr wrap="none">
            <a:spAutoFit/>
          </a:bodyPr>
          <a:lstStyle/>
          <a:p>
            <a:r>
              <a:rPr lang="ja-JP" altLang="en-US" dirty="0"/>
              <a:t>図３　ライントレースカーの動作</a:t>
            </a:r>
          </a:p>
        </p:txBody>
      </p:sp>
      <p:sp>
        <p:nvSpPr>
          <p:cNvPr id="58" name="正方形/長方形 57"/>
          <p:cNvSpPr/>
          <p:nvPr/>
        </p:nvSpPr>
        <p:spPr>
          <a:xfrm>
            <a:off x="6333967" y="2962091"/>
            <a:ext cx="3233057" cy="1169551"/>
          </a:xfrm>
          <a:prstGeom prst="rect">
            <a:avLst/>
          </a:prstGeom>
        </p:spPr>
        <p:txBody>
          <a:bodyPr wrap="square">
            <a:spAutoFit/>
          </a:bodyPr>
          <a:lstStyle/>
          <a:p>
            <a:r>
              <a:rPr lang="ja-JP" altLang="en-US" sz="1400" dirty="0"/>
              <a:t>左右ラインセンサー白紙上</a:t>
            </a:r>
            <a:br>
              <a:rPr lang="ja-JP" altLang="en-US" sz="1400" dirty="0"/>
            </a:br>
            <a:r>
              <a:rPr lang="ja-JP" altLang="en-US" sz="1400" dirty="0"/>
              <a:t>　　　↓</a:t>
            </a:r>
            <a:br>
              <a:rPr lang="ja-JP" altLang="en-US" sz="1400" dirty="0"/>
            </a:br>
            <a:r>
              <a:rPr lang="ja-JP" altLang="en-US" sz="1400" dirty="0"/>
              <a:t>左右モータ回転</a:t>
            </a:r>
            <a:br>
              <a:rPr lang="ja-JP" altLang="en-US" sz="1400" dirty="0"/>
            </a:br>
            <a:r>
              <a:rPr lang="ja-JP" altLang="en-US" sz="1400" dirty="0"/>
              <a:t>　　　↓</a:t>
            </a:r>
            <a:br>
              <a:rPr lang="ja-JP" altLang="en-US" sz="1400" dirty="0"/>
            </a:br>
            <a:r>
              <a:rPr lang="ja-JP" altLang="en-US" sz="1400" dirty="0"/>
              <a:t>直進する</a:t>
            </a:r>
          </a:p>
        </p:txBody>
      </p:sp>
      <p:sp>
        <p:nvSpPr>
          <p:cNvPr id="59" name="正方形/長方形 58"/>
          <p:cNvSpPr/>
          <p:nvPr/>
        </p:nvSpPr>
        <p:spPr>
          <a:xfrm>
            <a:off x="9770126" y="2983150"/>
            <a:ext cx="2530605" cy="1169551"/>
          </a:xfrm>
          <a:prstGeom prst="rect">
            <a:avLst/>
          </a:prstGeom>
        </p:spPr>
        <p:txBody>
          <a:bodyPr wrap="square">
            <a:spAutoFit/>
          </a:bodyPr>
          <a:lstStyle/>
          <a:p>
            <a:r>
              <a:rPr lang="ja-JP" altLang="en-US" sz="1400" dirty="0"/>
              <a:t>右ラインセンサー黒ライン上　</a:t>
            </a:r>
            <a:br>
              <a:rPr lang="ja-JP" altLang="en-US" sz="1400" dirty="0"/>
            </a:br>
            <a:r>
              <a:rPr lang="ja-JP" altLang="en-US" sz="1400" dirty="0"/>
              <a:t>　　　↓</a:t>
            </a:r>
            <a:br>
              <a:rPr lang="ja-JP" altLang="en-US" sz="1400" dirty="0"/>
            </a:br>
            <a:r>
              <a:rPr lang="ja-JP" altLang="en-US" sz="1400" dirty="0"/>
              <a:t>左モータ回転、右モータ停止</a:t>
            </a:r>
            <a:br>
              <a:rPr lang="ja-JP" altLang="en-US" sz="1400" dirty="0"/>
            </a:br>
            <a:r>
              <a:rPr lang="ja-JP" altLang="en-US" sz="1400" dirty="0"/>
              <a:t>　　　↓</a:t>
            </a:r>
            <a:br>
              <a:rPr lang="ja-JP" altLang="en-US" sz="1400" dirty="0"/>
            </a:br>
            <a:r>
              <a:rPr lang="ja-JP" altLang="en-US" sz="1400" dirty="0"/>
              <a:t>右へ曲がる</a:t>
            </a:r>
          </a:p>
        </p:txBody>
      </p:sp>
      <p:sp>
        <p:nvSpPr>
          <p:cNvPr id="60" name="正方形/長方形 59"/>
          <p:cNvSpPr/>
          <p:nvPr/>
        </p:nvSpPr>
        <p:spPr>
          <a:xfrm>
            <a:off x="6308039" y="4752668"/>
            <a:ext cx="2676012" cy="1169551"/>
          </a:xfrm>
          <a:prstGeom prst="rect">
            <a:avLst/>
          </a:prstGeom>
        </p:spPr>
        <p:txBody>
          <a:bodyPr wrap="square">
            <a:spAutoFit/>
          </a:bodyPr>
          <a:lstStyle/>
          <a:p>
            <a:r>
              <a:rPr lang="ja-JP" altLang="en-US" sz="1400" dirty="0"/>
              <a:t>左ラインセンサー黒ライン上</a:t>
            </a:r>
            <a:br>
              <a:rPr lang="ja-JP" altLang="en-US" sz="1400" dirty="0"/>
            </a:br>
            <a:r>
              <a:rPr lang="ja-JP" altLang="en-US" sz="1400" dirty="0"/>
              <a:t>　　　↓</a:t>
            </a:r>
            <a:br>
              <a:rPr lang="ja-JP" altLang="en-US" sz="1400" dirty="0"/>
            </a:br>
            <a:r>
              <a:rPr lang="ja-JP" altLang="en-US" sz="1400" dirty="0"/>
              <a:t>右モータ回転、左モータ停止</a:t>
            </a:r>
            <a:br>
              <a:rPr lang="ja-JP" altLang="en-US" sz="1400" dirty="0"/>
            </a:br>
            <a:r>
              <a:rPr lang="ja-JP" altLang="en-US" sz="1400" dirty="0"/>
              <a:t>　　　↓</a:t>
            </a:r>
            <a:br>
              <a:rPr lang="ja-JP" altLang="en-US" sz="1400" dirty="0"/>
            </a:br>
            <a:r>
              <a:rPr lang="ja-JP" altLang="en-US" sz="1400" dirty="0"/>
              <a:t>左へ曲がる</a:t>
            </a:r>
          </a:p>
        </p:txBody>
      </p:sp>
      <p:sp>
        <p:nvSpPr>
          <p:cNvPr id="61" name="正方形/長方形 60"/>
          <p:cNvSpPr/>
          <p:nvPr/>
        </p:nvSpPr>
        <p:spPr>
          <a:xfrm>
            <a:off x="9649652" y="4765328"/>
            <a:ext cx="2602250" cy="1169551"/>
          </a:xfrm>
          <a:prstGeom prst="rect">
            <a:avLst/>
          </a:prstGeom>
        </p:spPr>
        <p:txBody>
          <a:bodyPr wrap="square">
            <a:spAutoFit/>
          </a:bodyPr>
          <a:lstStyle/>
          <a:p>
            <a:r>
              <a:rPr lang="ja-JP" altLang="en-US" sz="1400" dirty="0"/>
              <a:t>左右ラインセンサー黒ライン上</a:t>
            </a:r>
            <a:br>
              <a:rPr lang="ja-JP" altLang="en-US" sz="1400" dirty="0"/>
            </a:br>
            <a:r>
              <a:rPr lang="ja-JP" altLang="en-US" sz="1400" dirty="0"/>
              <a:t>　　　↓</a:t>
            </a:r>
            <a:br>
              <a:rPr lang="ja-JP" altLang="en-US" sz="1400" dirty="0"/>
            </a:br>
            <a:r>
              <a:rPr lang="ja-JP" altLang="en-US" sz="1400" dirty="0"/>
              <a:t>左右モータ回転</a:t>
            </a:r>
            <a:br>
              <a:rPr lang="ja-JP" altLang="en-US" sz="1400" dirty="0"/>
            </a:br>
            <a:r>
              <a:rPr lang="ja-JP" altLang="en-US" sz="1400" dirty="0"/>
              <a:t>　　　↓</a:t>
            </a:r>
            <a:br>
              <a:rPr lang="ja-JP" altLang="en-US" sz="1400" dirty="0"/>
            </a:br>
            <a:r>
              <a:rPr lang="ja-JP" altLang="en-US" sz="1400" dirty="0"/>
              <a:t>直進する</a:t>
            </a:r>
          </a:p>
        </p:txBody>
      </p:sp>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798" y="2829206"/>
            <a:ext cx="3588130" cy="2522426"/>
          </a:xfrm>
          <a:prstGeom prst="rect">
            <a:avLst/>
          </a:prstGeom>
        </p:spPr>
      </p:pic>
      <p:sp>
        <p:nvSpPr>
          <p:cNvPr id="2" name="正方形/長方形 1"/>
          <p:cNvSpPr/>
          <p:nvPr/>
        </p:nvSpPr>
        <p:spPr>
          <a:xfrm>
            <a:off x="221000" y="163677"/>
            <a:ext cx="3841116" cy="369332"/>
          </a:xfrm>
          <a:prstGeom prst="rect">
            <a:avLst/>
          </a:prstGeom>
        </p:spPr>
        <p:txBody>
          <a:bodyPr wrap="none">
            <a:spAutoFit/>
          </a:bodyPr>
          <a:lstStyle/>
          <a:p>
            <a:r>
              <a:rPr lang="ja-JP" altLang="en-US" b="1" dirty="0"/>
              <a:t>２　ライントレースカーのしくみを知ろう</a:t>
            </a:r>
            <a:endParaRPr lang="ja-JP" altLang="en-US" dirty="0"/>
          </a:p>
        </p:txBody>
      </p:sp>
      <p:sp>
        <p:nvSpPr>
          <p:cNvPr id="7" name="テキスト ボックス 6"/>
          <p:cNvSpPr txBox="1"/>
          <p:nvPr/>
        </p:nvSpPr>
        <p:spPr>
          <a:xfrm>
            <a:off x="2052781" y="2673478"/>
            <a:ext cx="1404257" cy="369332"/>
          </a:xfrm>
          <a:prstGeom prst="rect">
            <a:avLst/>
          </a:prstGeom>
          <a:noFill/>
        </p:spPr>
        <p:txBody>
          <a:bodyPr wrap="square" rtlCol="0">
            <a:spAutoFit/>
          </a:bodyPr>
          <a:lstStyle/>
          <a:p>
            <a:r>
              <a:rPr lang="ja-JP" altLang="en-US" dirty="0">
                <a:solidFill>
                  <a:srgbClr val="0070C0"/>
                </a:solidFill>
              </a:rPr>
              <a:t>右輪</a:t>
            </a:r>
            <a:endParaRPr kumimoji="1" lang="ja-JP" altLang="en-US" dirty="0">
              <a:solidFill>
                <a:srgbClr val="0070C0"/>
              </a:solidFill>
            </a:endParaRPr>
          </a:p>
        </p:txBody>
      </p:sp>
      <p:sp>
        <p:nvSpPr>
          <p:cNvPr id="8" name="テキスト ボックス 7"/>
          <p:cNvSpPr txBox="1"/>
          <p:nvPr/>
        </p:nvSpPr>
        <p:spPr>
          <a:xfrm>
            <a:off x="2074920" y="5209374"/>
            <a:ext cx="1404257" cy="369332"/>
          </a:xfrm>
          <a:prstGeom prst="rect">
            <a:avLst/>
          </a:prstGeom>
          <a:noFill/>
        </p:spPr>
        <p:txBody>
          <a:bodyPr wrap="square" rtlCol="0">
            <a:spAutoFit/>
          </a:bodyPr>
          <a:lstStyle/>
          <a:p>
            <a:r>
              <a:rPr lang="ja-JP" altLang="en-US" dirty="0">
                <a:solidFill>
                  <a:srgbClr val="0070C0"/>
                </a:solidFill>
              </a:rPr>
              <a:t>左輪</a:t>
            </a:r>
            <a:endParaRPr kumimoji="1" lang="ja-JP" altLang="en-US" dirty="0">
              <a:solidFill>
                <a:srgbClr val="0070C0"/>
              </a:solidFill>
            </a:endParaRPr>
          </a:p>
        </p:txBody>
      </p:sp>
      <p:sp>
        <p:nvSpPr>
          <p:cNvPr id="9" name="テキスト ボックス 8"/>
          <p:cNvSpPr txBox="1"/>
          <p:nvPr/>
        </p:nvSpPr>
        <p:spPr>
          <a:xfrm>
            <a:off x="687314" y="2711482"/>
            <a:ext cx="1404257" cy="369332"/>
          </a:xfrm>
          <a:prstGeom prst="rect">
            <a:avLst/>
          </a:prstGeom>
          <a:noFill/>
        </p:spPr>
        <p:txBody>
          <a:bodyPr wrap="square" rtlCol="0">
            <a:spAutoFit/>
          </a:bodyPr>
          <a:lstStyle/>
          <a:p>
            <a:r>
              <a:rPr kumimoji="1" lang="ja-JP" altLang="en-US" dirty="0">
                <a:solidFill>
                  <a:srgbClr val="0070C0"/>
                </a:solidFill>
              </a:rPr>
              <a:t>ﾗｲﾝｾﾝｻ</a:t>
            </a:r>
          </a:p>
        </p:txBody>
      </p:sp>
      <p:sp>
        <p:nvSpPr>
          <p:cNvPr id="10" name="テキスト ボックス 9"/>
          <p:cNvSpPr txBox="1"/>
          <p:nvPr/>
        </p:nvSpPr>
        <p:spPr>
          <a:xfrm>
            <a:off x="1212183" y="4989844"/>
            <a:ext cx="1404257" cy="369332"/>
          </a:xfrm>
          <a:prstGeom prst="rect">
            <a:avLst/>
          </a:prstGeom>
          <a:noFill/>
        </p:spPr>
        <p:txBody>
          <a:bodyPr wrap="square" rtlCol="0">
            <a:spAutoFit/>
          </a:bodyPr>
          <a:lstStyle/>
          <a:p>
            <a:r>
              <a:rPr kumimoji="1" lang="ja-JP" altLang="en-US" dirty="0">
                <a:solidFill>
                  <a:srgbClr val="0070C0"/>
                </a:solidFill>
              </a:rPr>
              <a:t>液晶</a:t>
            </a:r>
          </a:p>
        </p:txBody>
      </p:sp>
      <p:sp>
        <p:nvSpPr>
          <p:cNvPr id="11" name="テキスト ボックス 10"/>
          <p:cNvSpPr txBox="1"/>
          <p:nvPr/>
        </p:nvSpPr>
        <p:spPr>
          <a:xfrm>
            <a:off x="2879914" y="2706391"/>
            <a:ext cx="1404257" cy="369332"/>
          </a:xfrm>
          <a:prstGeom prst="rect">
            <a:avLst/>
          </a:prstGeom>
          <a:noFill/>
        </p:spPr>
        <p:txBody>
          <a:bodyPr wrap="square" rtlCol="0">
            <a:spAutoFit/>
          </a:bodyPr>
          <a:lstStyle/>
          <a:p>
            <a:r>
              <a:rPr kumimoji="1" lang="ja-JP" altLang="en-US" dirty="0">
                <a:solidFill>
                  <a:srgbClr val="0070C0"/>
                </a:solidFill>
              </a:rPr>
              <a:t>モータ</a:t>
            </a:r>
          </a:p>
        </p:txBody>
      </p:sp>
      <p:sp>
        <p:nvSpPr>
          <p:cNvPr id="12" name="テキスト ボックス 11"/>
          <p:cNvSpPr txBox="1"/>
          <p:nvPr/>
        </p:nvSpPr>
        <p:spPr>
          <a:xfrm>
            <a:off x="3546880" y="2715486"/>
            <a:ext cx="2562656" cy="646331"/>
          </a:xfrm>
          <a:prstGeom prst="rect">
            <a:avLst/>
          </a:prstGeom>
          <a:noFill/>
        </p:spPr>
        <p:txBody>
          <a:bodyPr wrap="square" rtlCol="0">
            <a:spAutoFit/>
          </a:bodyPr>
          <a:lstStyle/>
          <a:p>
            <a:r>
              <a:rPr kumimoji="1" lang="ja-JP" altLang="en-US" dirty="0">
                <a:solidFill>
                  <a:srgbClr val="0070C0"/>
                </a:solidFill>
              </a:rPr>
              <a:t>マイコン</a:t>
            </a:r>
            <a:br>
              <a:rPr kumimoji="1" lang="en-US" altLang="ja-JP" dirty="0">
                <a:solidFill>
                  <a:srgbClr val="0070C0"/>
                </a:solidFill>
              </a:rPr>
            </a:br>
            <a:r>
              <a:rPr kumimoji="1" lang="ja-JP" altLang="en-US" dirty="0">
                <a:solidFill>
                  <a:srgbClr val="0070C0"/>
                </a:solidFill>
              </a:rPr>
              <a:t>（</a:t>
            </a:r>
            <a:r>
              <a:rPr kumimoji="1" lang="en-US" altLang="ja-JP" dirty="0">
                <a:solidFill>
                  <a:srgbClr val="0070C0"/>
                </a:solidFill>
              </a:rPr>
              <a:t>Arduino Nano</a:t>
            </a:r>
            <a:r>
              <a:rPr kumimoji="1" lang="ja-JP" altLang="en-US" dirty="0">
                <a:solidFill>
                  <a:srgbClr val="0070C0"/>
                </a:solidFill>
              </a:rPr>
              <a:t>）</a:t>
            </a:r>
          </a:p>
        </p:txBody>
      </p:sp>
      <p:cxnSp>
        <p:nvCxnSpPr>
          <p:cNvPr id="14" name="直線矢印コネクタ 13"/>
          <p:cNvCxnSpPr/>
          <p:nvPr/>
        </p:nvCxnSpPr>
        <p:spPr>
          <a:xfrm flipV="1">
            <a:off x="1676640" y="4327724"/>
            <a:ext cx="237672" cy="65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978509" y="3080814"/>
            <a:ext cx="500743" cy="460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978509" y="3114143"/>
            <a:ext cx="468262" cy="78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978509" y="3133725"/>
            <a:ext cx="405721" cy="1017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950084" y="3114143"/>
            <a:ext cx="447624" cy="135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a:off x="2773908" y="2994989"/>
            <a:ext cx="417063" cy="71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2756267" y="2994989"/>
            <a:ext cx="433919" cy="149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a:off x="3968473" y="3338926"/>
            <a:ext cx="351682" cy="75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3728173" y="-456380"/>
            <a:ext cx="4644605" cy="369332"/>
          </a:xfrm>
          <a:prstGeom prst="rect">
            <a:avLst/>
          </a:prstGeom>
        </p:spPr>
        <p:txBody>
          <a:bodyPr wrap="none">
            <a:spAutoFit/>
          </a:bodyPr>
          <a:lstStyle/>
          <a:p>
            <a:r>
              <a:rPr lang="ja-JP" altLang="en-US" dirty="0"/>
              <a:t>http://www.cct.ac.jp/mech/yume2/yume2.htm</a:t>
            </a:r>
          </a:p>
        </p:txBody>
      </p:sp>
      <p:sp>
        <p:nvSpPr>
          <p:cNvPr id="44" name="右矢印 43"/>
          <p:cNvSpPr/>
          <p:nvPr/>
        </p:nvSpPr>
        <p:spPr>
          <a:xfrm rot="10800000">
            <a:off x="556845" y="3892511"/>
            <a:ext cx="421664" cy="564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471691" y="3530006"/>
            <a:ext cx="415498" cy="369332"/>
          </a:xfrm>
          <a:prstGeom prst="rect">
            <a:avLst/>
          </a:prstGeom>
        </p:spPr>
        <p:txBody>
          <a:bodyPr wrap="none">
            <a:spAutoFit/>
          </a:bodyPr>
          <a:lstStyle/>
          <a:p>
            <a:r>
              <a:rPr lang="ja-JP" altLang="en-US" dirty="0"/>
              <a:t>前</a:t>
            </a:r>
          </a:p>
        </p:txBody>
      </p:sp>
      <p:sp>
        <p:nvSpPr>
          <p:cNvPr id="48" name="テキスト ボックス 47"/>
          <p:cNvSpPr txBox="1"/>
          <p:nvPr/>
        </p:nvSpPr>
        <p:spPr>
          <a:xfrm>
            <a:off x="3342650" y="5144684"/>
            <a:ext cx="614408" cy="369332"/>
          </a:xfrm>
          <a:prstGeom prst="rect">
            <a:avLst/>
          </a:prstGeom>
          <a:noFill/>
        </p:spPr>
        <p:txBody>
          <a:bodyPr wrap="square" rtlCol="0">
            <a:spAutoFit/>
          </a:bodyPr>
          <a:lstStyle/>
          <a:p>
            <a:r>
              <a:rPr kumimoji="1" lang="en-US" altLang="ja-JP" dirty="0">
                <a:solidFill>
                  <a:srgbClr val="0070C0"/>
                </a:solidFill>
              </a:rPr>
              <a:t>VR</a:t>
            </a:r>
            <a:endParaRPr kumimoji="1" lang="ja-JP" altLang="en-US" dirty="0">
              <a:solidFill>
                <a:srgbClr val="0070C0"/>
              </a:solidFill>
            </a:endParaRPr>
          </a:p>
        </p:txBody>
      </p:sp>
      <p:cxnSp>
        <p:nvCxnSpPr>
          <p:cNvPr id="49" name="直線矢印コネクタ 48"/>
          <p:cNvCxnSpPr/>
          <p:nvPr/>
        </p:nvCxnSpPr>
        <p:spPr>
          <a:xfrm flipH="1" flipV="1">
            <a:off x="3417966" y="4707227"/>
            <a:ext cx="196240" cy="41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H="1" flipV="1">
            <a:off x="3435234" y="3776934"/>
            <a:ext cx="178972" cy="1285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正方形/長方形 55"/>
          <p:cNvSpPr/>
          <p:nvPr/>
        </p:nvSpPr>
        <p:spPr>
          <a:xfrm>
            <a:off x="4550712" y="6960219"/>
            <a:ext cx="3209853" cy="369332"/>
          </a:xfrm>
          <a:prstGeom prst="rect">
            <a:avLst/>
          </a:prstGeom>
        </p:spPr>
        <p:txBody>
          <a:bodyPr wrap="none">
            <a:spAutoFit/>
          </a:bodyPr>
          <a:lstStyle/>
          <a:p>
            <a:r>
              <a:rPr lang="ja-JP" altLang="en-US" dirty="0"/>
              <a:t>https://ao-system.net/gifanima/</a:t>
            </a:r>
          </a:p>
        </p:txBody>
      </p:sp>
      <p:sp>
        <p:nvSpPr>
          <p:cNvPr id="53" name="正方形/長方形 52"/>
          <p:cNvSpPr/>
          <p:nvPr/>
        </p:nvSpPr>
        <p:spPr>
          <a:xfrm>
            <a:off x="505952" y="584339"/>
            <a:ext cx="11299371" cy="1754326"/>
          </a:xfrm>
          <a:prstGeom prst="rect">
            <a:avLst/>
          </a:prstGeom>
        </p:spPr>
        <p:txBody>
          <a:bodyPr wrap="square">
            <a:spAutoFit/>
          </a:bodyPr>
          <a:lstStyle/>
          <a:p>
            <a:r>
              <a:rPr lang="ja-JP" altLang="en-US" dirty="0"/>
              <a:t>このライントレースカーは図２のように２輪車です。右と左の車輪がそれぞれのモーターで回転するので真直ぐ走ったり、右や左に方向を変えることができます。</a:t>
            </a:r>
            <a:br>
              <a:rPr lang="ja-JP" altLang="en-US" dirty="0"/>
            </a:br>
            <a:r>
              <a:rPr lang="ja-JP" altLang="en-US" dirty="0"/>
              <a:t>　また、前方にラインセンサーが４個（２個）付いています。ラインセンサーによってどっちに曲がれば良いのかわかります。電子回路で左右のモーターを回転させたり止めたりして黒ラインに沿って走ります。　</a:t>
            </a:r>
            <a:br>
              <a:rPr lang="ja-JP" altLang="en-US" dirty="0"/>
            </a:br>
            <a:r>
              <a:rPr lang="ja-JP" altLang="en-US" dirty="0"/>
              <a:t>図３にラインセンサーの状態でどう動くか示します。</a:t>
            </a:r>
          </a:p>
          <a:p>
            <a:endParaRPr lang="ja-JP" altLang="en-US" dirty="0"/>
          </a:p>
        </p:txBody>
      </p:sp>
      <p:cxnSp>
        <p:nvCxnSpPr>
          <p:cNvPr id="64" name="直線矢印コネクタ 63"/>
          <p:cNvCxnSpPr/>
          <p:nvPr/>
        </p:nvCxnSpPr>
        <p:spPr>
          <a:xfrm flipH="1" flipV="1">
            <a:off x="3808118" y="3770260"/>
            <a:ext cx="154186" cy="125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4580236" y="3850705"/>
            <a:ext cx="762150" cy="646331"/>
          </a:xfrm>
          <a:prstGeom prst="rect">
            <a:avLst/>
          </a:prstGeom>
          <a:noFill/>
        </p:spPr>
        <p:txBody>
          <a:bodyPr wrap="square" rtlCol="0">
            <a:spAutoFit/>
          </a:bodyPr>
          <a:lstStyle/>
          <a:p>
            <a:r>
              <a:rPr kumimoji="1" lang="ja-JP" altLang="en-US" dirty="0">
                <a:solidFill>
                  <a:srgbClr val="0070C0"/>
                </a:solidFill>
              </a:rPr>
              <a:t>電源</a:t>
            </a:r>
            <a:r>
              <a:rPr kumimoji="1" lang="en-US" altLang="ja-JP" dirty="0">
                <a:solidFill>
                  <a:srgbClr val="0070C0"/>
                </a:solidFill>
              </a:rPr>
              <a:t>SW</a:t>
            </a:r>
            <a:endParaRPr kumimoji="1" lang="ja-JP" altLang="en-US" dirty="0">
              <a:solidFill>
                <a:srgbClr val="0070C0"/>
              </a:solidFill>
            </a:endParaRPr>
          </a:p>
        </p:txBody>
      </p:sp>
      <p:cxnSp>
        <p:nvCxnSpPr>
          <p:cNvPr id="37" name="直線矢印コネクタ 36"/>
          <p:cNvCxnSpPr>
            <a:stCxn id="36" idx="1"/>
          </p:cNvCxnSpPr>
          <p:nvPr/>
        </p:nvCxnSpPr>
        <p:spPr>
          <a:xfrm flipH="1" flipV="1">
            <a:off x="4365540" y="4083553"/>
            <a:ext cx="214696" cy="90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p:cNvSpPr txBox="1"/>
          <p:nvPr/>
        </p:nvSpPr>
        <p:spPr>
          <a:xfrm>
            <a:off x="3777518" y="5032140"/>
            <a:ext cx="1404257" cy="369332"/>
          </a:xfrm>
          <a:prstGeom prst="rect">
            <a:avLst/>
          </a:prstGeom>
          <a:noFill/>
        </p:spPr>
        <p:txBody>
          <a:bodyPr wrap="square" rtlCol="0">
            <a:spAutoFit/>
          </a:bodyPr>
          <a:lstStyle/>
          <a:p>
            <a:r>
              <a:rPr kumimoji="1" lang="en-US" altLang="ja-JP" dirty="0">
                <a:solidFill>
                  <a:srgbClr val="0070C0"/>
                </a:solidFill>
              </a:rPr>
              <a:t>SW</a:t>
            </a:r>
            <a:endParaRPr kumimoji="1" lang="ja-JP" altLang="en-US" dirty="0">
              <a:solidFill>
                <a:srgbClr val="0070C0"/>
              </a:solidFill>
            </a:endParaRPr>
          </a:p>
        </p:txBody>
      </p:sp>
      <p:cxnSp>
        <p:nvCxnSpPr>
          <p:cNvPr id="63" name="直線矢印コネクタ 62"/>
          <p:cNvCxnSpPr/>
          <p:nvPr/>
        </p:nvCxnSpPr>
        <p:spPr>
          <a:xfrm flipH="1" flipV="1">
            <a:off x="3794420" y="4644375"/>
            <a:ext cx="196240" cy="41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1151253" y="5802515"/>
            <a:ext cx="3643946" cy="369332"/>
          </a:xfrm>
          <a:prstGeom prst="rect">
            <a:avLst/>
          </a:prstGeom>
        </p:spPr>
        <p:txBody>
          <a:bodyPr wrap="none">
            <a:spAutoFit/>
          </a:bodyPr>
          <a:lstStyle/>
          <a:p>
            <a:r>
              <a:rPr lang="ja-JP" altLang="en-US" dirty="0"/>
              <a:t>図２　ライントレースカーの各部名称</a:t>
            </a:r>
          </a:p>
        </p:txBody>
      </p:sp>
      <p:sp>
        <p:nvSpPr>
          <p:cNvPr id="67" name="正方形/長方形 66"/>
          <p:cNvSpPr/>
          <p:nvPr/>
        </p:nvSpPr>
        <p:spPr>
          <a:xfrm>
            <a:off x="5514856" y="2072747"/>
            <a:ext cx="4990469" cy="369332"/>
          </a:xfrm>
          <a:prstGeom prst="rect">
            <a:avLst/>
          </a:prstGeom>
        </p:spPr>
        <p:txBody>
          <a:bodyPr wrap="none">
            <a:spAutoFit/>
          </a:bodyPr>
          <a:lstStyle/>
          <a:p>
            <a:r>
              <a:rPr lang="ja-JP" altLang="en-US" dirty="0"/>
              <a:t>２つのラインセンサーで走行黒ラインを跨いで走る</a:t>
            </a:r>
          </a:p>
        </p:txBody>
      </p:sp>
    </p:spTree>
    <p:extLst>
      <p:ext uri="{BB962C8B-B14F-4D97-AF65-F5344CB8AC3E}">
        <p14:creationId xmlns:p14="http://schemas.microsoft.com/office/powerpoint/2010/main" val="4024074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30640" y="1376709"/>
            <a:ext cx="5288868" cy="3966652"/>
          </a:xfrm>
          <a:prstGeom prst="rect">
            <a:avLst/>
          </a:prstGeom>
        </p:spPr>
      </p:pic>
      <p:pic>
        <p:nvPicPr>
          <p:cNvPr id="23" name="図 22"/>
          <p:cNvPicPr>
            <a:picLocks noChangeAspect="1"/>
          </p:cNvPicPr>
          <p:nvPr/>
        </p:nvPicPr>
        <p:blipFill>
          <a:blip r:embed="rId3"/>
          <a:stretch>
            <a:fillRect/>
          </a:stretch>
        </p:blipFill>
        <p:spPr>
          <a:xfrm>
            <a:off x="6713193" y="3984304"/>
            <a:ext cx="2876550" cy="2200275"/>
          </a:xfrm>
          <a:prstGeom prst="rect">
            <a:avLst/>
          </a:prstGeom>
        </p:spPr>
      </p:pic>
      <p:sp>
        <p:nvSpPr>
          <p:cNvPr id="26" name="正方形/長方形 25"/>
          <p:cNvSpPr/>
          <p:nvPr/>
        </p:nvSpPr>
        <p:spPr>
          <a:xfrm>
            <a:off x="7046511" y="6277585"/>
            <a:ext cx="2653290" cy="369332"/>
          </a:xfrm>
          <a:prstGeom prst="rect">
            <a:avLst/>
          </a:prstGeom>
        </p:spPr>
        <p:txBody>
          <a:bodyPr wrap="none">
            <a:spAutoFit/>
          </a:bodyPr>
          <a:lstStyle/>
          <a:p>
            <a:r>
              <a:rPr lang="ja-JP" altLang="en-US" dirty="0"/>
              <a:t>図５　白黒と</a:t>
            </a:r>
            <a:r>
              <a:rPr lang="en-US" altLang="ja-JP" dirty="0"/>
              <a:t>A/D</a:t>
            </a:r>
            <a:r>
              <a:rPr lang="ja-JP" altLang="en-US" dirty="0"/>
              <a:t>値の関係</a:t>
            </a:r>
          </a:p>
        </p:txBody>
      </p:sp>
      <p:cxnSp>
        <p:nvCxnSpPr>
          <p:cNvPr id="27" name="直線コネクタ 26"/>
          <p:cNvCxnSpPr/>
          <p:nvPr/>
        </p:nvCxnSpPr>
        <p:spPr>
          <a:xfrm>
            <a:off x="7576152" y="4971249"/>
            <a:ext cx="29794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799310" y="4270209"/>
            <a:ext cx="0" cy="173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688989" y="4294021"/>
            <a:ext cx="0" cy="1737360"/>
          </a:xfrm>
          <a:prstGeom prst="line">
            <a:avLst/>
          </a:prstGeom>
        </p:spPr>
        <p:style>
          <a:lnRef idx="1">
            <a:schemeClr val="accent1"/>
          </a:lnRef>
          <a:fillRef idx="0">
            <a:schemeClr val="accent1"/>
          </a:fillRef>
          <a:effectRef idx="0">
            <a:schemeClr val="accent1"/>
          </a:effectRef>
          <a:fontRef idx="minor">
            <a:schemeClr val="tx1"/>
          </a:fontRef>
        </p:style>
      </p:cxnSp>
      <p:sp>
        <p:nvSpPr>
          <p:cNvPr id="30" name="右矢印 29"/>
          <p:cNvSpPr/>
          <p:nvPr/>
        </p:nvSpPr>
        <p:spPr>
          <a:xfrm rot="16200000">
            <a:off x="9844282" y="4345911"/>
            <a:ext cx="463183" cy="585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rot="5400000">
            <a:off x="9844281" y="5023140"/>
            <a:ext cx="463183" cy="585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上下矢印 31"/>
          <p:cNvSpPr/>
          <p:nvPr/>
        </p:nvSpPr>
        <p:spPr>
          <a:xfrm>
            <a:off x="7275627" y="4690152"/>
            <a:ext cx="228135" cy="562194"/>
          </a:xfrm>
          <a:prstGeom prst="upDownArrow">
            <a:avLst/>
          </a:prstGeom>
          <a:solidFill>
            <a:schemeClr val="bg1">
              <a:lumMod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0423396" y="4516312"/>
            <a:ext cx="1053494" cy="369332"/>
          </a:xfrm>
          <a:prstGeom prst="rect">
            <a:avLst/>
          </a:prstGeom>
        </p:spPr>
        <p:txBody>
          <a:bodyPr wrap="none">
            <a:spAutoFit/>
          </a:bodyPr>
          <a:lstStyle/>
          <a:p>
            <a:r>
              <a:rPr lang="ja-JP" altLang="en-US" dirty="0"/>
              <a:t>白と判別</a:t>
            </a:r>
          </a:p>
        </p:txBody>
      </p:sp>
      <p:sp>
        <p:nvSpPr>
          <p:cNvPr id="34" name="正方形/長方形 33"/>
          <p:cNvSpPr/>
          <p:nvPr/>
        </p:nvSpPr>
        <p:spPr>
          <a:xfrm>
            <a:off x="10409779" y="5120077"/>
            <a:ext cx="1053494" cy="369332"/>
          </a:xfrm>
          <a:prstGeom prst="rect">
            <a:avLst/>
          </a:prstGeom>
        </p:spPr>
        <p:txBody>
          <a:bodyPr wrap="none">
            <a:spAutoFit/>
          </a:bodyPr>
          <a:lstStyle/>
          <a:p>
            <a:r>
              <a:rPr lang="ja-JP" altLang="en-US" dirty="0"/>
              <a:t>黒と判別</a:t>
            </a:r>
          </a:p>
        </p:txBody>
      </p:sp>
      <p:sp>
        <p:nvSpPr>
          <p:cNvPr id="35" name="正方形/長方形 34"/>
          <p:cNvSpPr/>
          <p:nvPr/>
        </p:nvSpPr>
        <p:spPr>
          <a:xfrm>
            <a:off x="5672940" y="4730737"/>
            <a:ext cx="1572866" cy="584775"/>
          </a:xfrm>
          <a:prstGeom prst="rect">
            <a:avLst/>
          </a:prstGeom>
        </p:spPr>
        <p:txBody>
          <a:bodyPr wrap="none">
            <a:spAutoFit/>
          </a:bodyPr>
          <a:lstStyle/>
          <a:p>
            <a:r>
              <a:rPr lang="ja-JP" altLang="en-US" dirty="0"/>
              <a:t>しきい値</a:t>
            </a:r>
            <a:br>
              <a:rPr lang="en-US" altLang="ja-JP" dirty="0"/>
            </a:br>
            <a:r>
              <a:rPr lang="ja-JP" altLang="en-US" sz="1400" dirty="0"/>
              <a:t>（自分で設定する）</a:t>
            </a:r>
          </a:p>
        </p:txBody>
      </p:sp>
      <p:sp>
        <p:nvSpPr>
          <p:cNvPr id="36" name="正方形/長方形 35"/>
          <p:cNvSpPr/>
          <p:nvPr/>
        </p:nvSpPr>
        <p:spPr>
          <a:xfrm>
            <a:off x="6448015" y="4145603"/>
            <a:ext cx="473206" cy="261610"/>
          </a:xfrm>
          <a:prstGeom prst="rect">
            <a:avLst/>
          </a:prstGeom>
        </p:spPr>
        <p:txBody>
          <a:bodyPr wrap="none">
            <a:spAutoFit/>
          </a:bodyPr>
          <a:lstStyle/>
          <a:p>
            <a:r>
              <a:rPr lang="en-US" altLang="ja-JP" sz="1100" dirty="0"/>
              <a:t>1023</a:t>
            </a:r>
            <a:endParaRPr lang="ja-JP" altLang="en-US" sz="1100" dirty="0"/>
          </a:p>
        </p:txBody>
      </p:sp>
      <p:sp>
        <p:nvSpPr>
          <p:cNvPr id="37" name="正方形/長方形 36"/>
          <p:cNvSpPr/>
          <p:nvPr/>
        </p:nvSpPr>
        <p:spPr>
          <a:xfrm>
            <a:off x="6671494" y="5377426"/>
            <a:ext cx="256802" cy="261610"/>
          </a:xfrm>
          <a:prstGeom prst="rect">
            <a:avLst/>
          </a:prstGeom>
        </p:spPr>
        <p:txBody>
          <a:bodyPr wrap="none">
            <a:spAutoFit/>
          </a:bodyPr>
          <a:lstStyle/>
          <a:p>
            <a:r>
              <a:rPr lang="en-US" altLang="ja-JP" sz="1100" dirty="0"/>
              <a:t>0</a:t>
            </a:r>
            <a:endParaRPr lang="ja-JP" altLang="en-US" sz="1100" dirty="0"/>
          </a:p>
        </p:txBody>
      </p:sp>
      <p:sp>
        <p:nvSpPr>
          <p:cNvPr id="2" name="正方形/長方形 1"/>
          <p:cNvSpPr/>
          <p:nvPr/>
        </p:nvSpPr>
        <p:spPr>
          <a:xfrm>
            <a:off x="251201" y="196334"/>
            <a:ext cx="4213013" cy="369332"/>
          </a:xfrm>
          <a:prstGeom prst="rect">
            <a:avLst/>
          </a:prstGeom>
        </p:spPr>
        <p:txBody>
          <a:bodyPr wrap="none">
            <a:spAutoFit/>
          </a:bodyPr>
          <a:lstStyle/>
          <a:p>
            <a:r>
              <a:rPr lang="ja-JP" altLang="en-US" b="1" dirty="0"/>
              <a:t>３　ラインセンサーの原理と白黒判別方法</a:t>
            </a:r>
            <a:endParaRPr lang="ja-JP" altLang="en-US" dirty="0"/>
          </a:p>
        </p:txBody>
      </p:sp>
      <p:sp>
        <p:nvSpPr>
          <p:cNvPr id="3" name="正方形/長方形 2"/>
          <p:cNvSpPr/>
          <p:nvPr/>
        </p:nvSpPr>
        <p:spPr>
          <a:xfrm>
            <a:off x="544286" y="565666"/>
            <a:ext cx="11473543" cy="1754326"/>
          </a:xfrm>
          <a:prstGeom prst="rect">
            <a:avLst/>
          </a:prstGeom>
        </p:spPr>
        <p:txBody>
          <a:bodyPr wrap="square">
            <a:spAutoFit/>
          </a:bodyPr>
          <a:lstStyle/>
          <a:p>
            <a:r>
              <a:rPr lang="ja-JP" altLang="en-US" dirty="0"/>
              <a:t>ラインセンサーは発光ダイオード（ＬＥＤ）とフォトトランジスターを一組にしたものです。</a:t>
            </a:r>
            <a:br>
              <a:rPr lang="ja-JP" altLang="en-US" dirty="0"/>
            </a:br>
            <a:r>
              <a:rPr lang="ja-JP" altLang="en-US" dirty="0"/>
              <a:t>図４に示すように、ＬＥＤから発した光が白色紙で反射してフォトトランジスターに入るとフォトトランジスターに電流が流れます。</a:t>
            </a:r>
            <a:br>
              <a:rPr lang="ja-JP" altLang="en-US" dirty="0"/>
            </a:br>
            <a:r>
              <a:rPr lang="ja-JP" altLang="en-US" dirty="0"/>
              <a:t>黒ラインの上にあるときはＬＥＤの光は反射しないのでフォトトランジスターに電流は流れません。</a:t>
            </a:r>
            <a:br>
              <a:rPr lang="ja-JP" altLang="en-US" dirty="0"/>
            </a:br>
            <a:r>
              <a:rPr lang="ja-JP" altLang="en-US" dirty="0"/>
              <a:t>フォトトランジスターに電流が流れているかいないかを電圧に変換したあと</a:t>
            </a:r>
            <a:br>
              <a:rPr lang="en-US" altLang="ja-JP" dirty="0"/>
            </a:br>
            <a:r>
              <a:rPr lang="ja-JP" altLang="en-US" dirty="0"/>
              <a:t> 図５に示すように</a:t>
            </a:r>
            <a:r>
              <a:rPr lang="en-US" altLang="ja-JP" dirty="0"/>
              <a:t>A/D</a:t>
            </a:r>
            <a:r>
              <a:rPr lang="ja-JP" altLang="en-US" dirty="0"/>
              <a:t>値に しきい値を決めて黒ライン上か白紙上か判断します。</a:t>
            </a:r>
          </a:p>
        </p:txBody>
      </p:sp>
      <p:sp>
        <p:nvSpPr>
          <p:cNvPr id="4" name="正方形/長方形 3"/>
          <p:cNvSpPr/>
          <p:nvPr/>
        </p:nvSpPr>
        <p:spPr>
          <a:xfrm>
            <a:off x="1506859" y="4531868"/>
            <a:ext cx="2856872" cy="369332"/>
          </a:xfrm>
          <a:prstGeom prst="rect">
            <a:avLst/>
          </a:prstGeom>
        </p:spPr>
        <p:txBody>
          <a:bodyPr wrap="none">
            <a:spAutoFit/>
          </a:bodyPr>
          <a:lstStyle/>
          <a:p>
            <a:r>
              <a:rPr lang="ja-JP" altLang="en-US" dirty="0"/>
              <a:t>図４　ラインセンサーの原理</a:t>
            </a:r>
          </a:p>
        </p:txBody>
      </p:sp>
      <p:pic>
        <p:nvPicPr>
          <p:cNvPr id="8" name="図 7"/>
          <p:cNvPicPr>
            <a:picLocks noChangeAspect="1"/>
          </p:cNvPicPr>
          <p:nvPr/>
        </p:nvPicPr>
        <p:blipFill>
          <a:blip r:embed="rId4"/>
          <a:stretch>
            <a:fillRect/>
          </a:stretch>
        </p:blipFill>
        <p:spPr>
          <a:xfrm>
            <a:off x="985444" y="2841459"/>
            <a:ext cx="4152900" cy="1428750"/>
          </a:xfrm>
          <a:prstGeom prst="rect">
            <a:avLst/>
          </a:prstGeom>
        </p:spPr>
      </p:pic>
    </p:spTree>
    <p:extLst>
      <p:ext uri="{BB962C8B-B14F-4D97-AF65-F5344CB8AC3E}">
        <p14:creationId xmlns:p14="http://schemas.microsoft.com/office/powerpoint/2010/main" val="2129754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図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574" y="1210335"/>
            <a:ext cx="1706451" cy="1279838"/>
          </a:xfrm>
          <a:prstGeom prst="rect">
            <a:avLst/>
          </a:prstGeom>
        </p:spPr>
      </p:pic>
      <p:pic>
        <p:nvPicPr>
          <p:cNvPr id="60" name="図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95" y="4017835"/>
            <a:ext cx="1658645" cy="1243984"/>
          </a:xfrm>
          <a:prstGeom prst="rect">
            <a:avLst/>
          </a:prstGeom>
        </p:spPr>
      </p:pic>
      <p:pic>
        <p:nvPicPr>
          <p:cNvPr id="61" name="図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02" y="5441508"/>
            <a:ext cx="1556738" cy="1167554"/>
          </a:xfrm>
          <a:prstGeom prst="rect">
            <a:avLst/>
          </a:prstGeom>
        </p:spPr>
      </p:pic>
      <p:pic>
        <p:nvPicPr>
          <p:cNvPr id="62" name="図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1147" y="2603948"/>
            <a:ext cx="1757545" cy="1318159"/>
          </a:xfrm>
          <a:prstGeom prst="rect">
            <a:avLst/>
          </a:prstGeom>
        </p:spPr>
      </p:pic>
      <p:sp>
        <p:nvSpPr>
          <p:cNvPr id="5" name="正方形/長方形 4"/>
          <p:cNvSpPr/>
          <p:nvPr/>
        </p:nvSpPr>
        <p:spPr>
          <a:xfrm>
            <a:off x="8313086" y="6078485"/>
            <a:ext cx="2098651" cy="369332"/>
          </a:xfrm>
          <a:prstGeom prst="rect">
            <a:avLst/>
          </a:prstGeom>
        </p:spPr>
        <p:txBody>
          <a:bodyPr wrap="none">
            <a:spAutoFit/>
          </a:bodyPr>
          <a:lstStyle/>
          <a:p>
            <a:r>
              <a:rPr lang="ja-JP" altLang="en-US" dirty="0"/>
              <a:t>図６　フローチャート</a:t>
            </a:r>
          </a:p>
        </p:txBody>
      </p:sp>
      <p:sp>
        <p:nvSpPr>
          <p:cNvPr id="11" name="正方形/長方形 10"/>
          <p:cNvSpPr/>
          <p:nvPr/>
        </p:nvSpPr>
        <p:spPr>
          <a:xfrm>
            <a:off x="2316413" y="1206489"/>
            <a:ext cx="2103943" cy="1277273"/>
          </a:xfrm>
          <a:prstGeom prst="rect">
            <a:avLst/>
          </a:prstGeom>
          <a:ln>
            <a:solidFill>
              <a:schemeClr val="bg1">
                <a:lumMod val="75000"/>
              </a:schemeClr>
            </a:solidFill>
          </a:ln>
        </p:spPr>
        <p:txBody>
          <a:bodyPr wrap="square">
            <a:spAutoFit/>
          </a:bodyPr>
          <a:lstStyle/>
          <a:p>
            <a:r>
              <a:rPr lang="ja-JP" altLang="en-US" sz="1100" dirty="0"/>
              <a:t>左ラインセンサー白紙上</a:t>
            </a:r>
            <a:endParaRPr lang="en-US" altLang="ja-JP" sz="1100" dirty="0"/>
          </a:p>
          <a:p>
            <a:r>
              <a:rPr lang="ja-JP" altLang="en-US" sz="1100" dirty="0"/>
              <a:t>　　　↓</a:t>
            </a:r>
            <a:endParaRPr lang="en-US" altLang="ja-JP" sz="1100" dirty="0"/>
          </a:p>
          <a:p>
            <a:r>
              <a:rPr lang="ja-JP" altLang="en-US" sz="1100" dirty="0"/>
              <a:t>右ラインセンサー白紙上</a:t>
            </a:r>
            <a:br>
              <a:rPr lang="ja-JP" altLang="en-US" sz="1100" dirty="0"/>
            </a:br>
            <a:r>
              <a:rPr lang="ja-JP" altLang="en-US" sz="1100" dirty="0"/>
              <a:t>　　　↓</a:t>
            </a:r>
            <a:br>
              <a:rPr lang="ja-JP" altLang="en-US" sz="1100" dirty="0"/>
            </a:br>
            <a:r>
              <a:rPr lang="ja-JP" altLang="en-US" sz="1100" dirty="0"/>
              <a:t>左右モータ回転</a:t>
            </a:r>
            <a:br>
              <a:rPr lang="ja-JP" altLang="en-US" sz="1100" dirty="0"/>
            </a:br>
            <a:r>
              <a:rPr lang="ja-JP" altLang="en-US" sz="1100" dirty="0"/>
              <a:t>　　　⬇</a:t>
            </a:r>
            <a:br>
              <a:rPr lang="ja-JP" altLang="en-US" sz="1100" dirty="0"/>
            </a:br>
            <a:r>
              <a:rPr lang="ja-JP" altLang="en-US" sz="1100" dirty="0"/>
              <a:t>直進する</a:t>
            </a:r>
          </a:p>
        </p:txBody>
      </p:sp>
      <p:sp>
        <p:nvSpPr>
          <p:cNvPr id="12" name="正方形/長方形 11"/>
          <p:cNvSpPr/>
          <p:nvPr/>
        </p:nvSpPr>
        <p:spPr>
          <a:xfrm>
            <a:off x="2306203" y="2614622"/>
            <a:ext cx="2121246" cy="1277273"/>
          </a:xfrm>
          <a:prstGeom prst="rect">
            <a:avLst/>
          </a:prstGeom>
          <a:ln>
            <a:solidFill>
              <a:schemeClr val="bg1">
                <a:lumMod val="75000"/>
              </a:schemeClr>
            </a:solidFill>
          </a:ln>
        </p:spPr>
        <p:txBody>
          <a:bodyPr wrap="square">
            <a:spAutoFit/>
          </a:bodyPr>
          <a:lstStyle/>
          <a:p>
            <a:r>
              <a:rPr lang="ja-JP" altLang="en-US" sz="1100" dirty="0"/>
              <a:t>左ラインセンサー白紙上</a:t>
            </a:r>
            <a:endParaRPr lang="en-US" altLang="ja-JP" sz="1100" dirty="0"/>
          </a:p>
          <a:p>
            <a:r>
              <a:rPr lang="ja-JP" altLang="en-US" sz="1100" dirty="0"/>
              <a:t>　　　↓</a:t>
            </a:r>
            <a:endParaRPr lang="en-US" altLang="ja-JP" sz="1100" dirty="0"/>
          </a:p>
          <a:p>
            <a:r>
              <a:rPr lang="ja-JP" altLang="en-US" sz="1100" dirty="0"/>
              <a:t>右ラインセンサー黒ライン上　</a:t>
            </a:r>
            <a:br>
              <a:rPr lang="ja-JP" altLang="en-US" sz="1100" dirty="0"/>
            </a:br>
            <a:r>
              <a:rPr lang="ja-JP" altLang="en-US" sz="1100" dirty="0"/>
              <a:t>　　　↓</a:t>
            </a:r>
            <a:br>
              <a:rPr lang="ja-JP" altLang="en-US" sz="1100" dirty="0"/>
            </a:br>
            <a:r>
              <a:rPr lang="ja-JP" altLang="en-US" sz="1100" dirty="0"/>
              <a:t>左モータ回転、右モータ停止</a:t>
            </a:r>
            <a:br>
              <a:rPr lang="ja-JP" altLang="en-US" sz="1100" dirty="0"/>
            </a:br>
            <a:r>
              <a:rPr lang="ja-JP" altLang="en-US" sz="1100" dirty="0"/>
              <a:t>　　　⬇</a:t>
            </a:r>
            <a:br>
              <a:rPr lang="ja-JP" altLang="en-US" sz="1100" dirty="0"/>
            </a:br>
            <a:r>
              <a:rPr lang="ja-JP" altLang="en-US" sz="1100" dirty="0"/>
              <a:t>右へ曲がる</a:t>
            </a:r>
          </a:p>
        </p:txBody>
      </p:sp>
      <p:sp>
        <p:nvSpPr>
          <p:cNvPr id="13" name="正方形/長方形 12"/>
          <p:cNvSpPr/>
          <p:nvPr/>
        </p:nvSpPr>
        <p:spPr>
          <a:xfrm>
            <a:off x="2292938" y="4022755"/>
            <a:ext cx="2121247" cy="1277273"/>
          </a:xfrm>
          <a:prstGeom prst="rect">
            <a:avLst/>
          </a:prstGeom>
          <a:ln>
            <a:solidFill>
              <a:schemeClr val="bg1">
                <a:lumMod val="75000"/>
              </a:schemeClr>
            </a:solidFill>
          </a:ln>
        </p:spPr>
        <p:txBody>
          <a:bodyPr wrap="square">
            <a:spAutoFit/>
          </a:bodyPr>
          <a:lstStyle/>
          <a:p>
            <a:r>
              <a:rPr lang="ja-JP" altLang="en-US" sz="1100" dirty="0"/>
              <a:t>左ラインセンサー黒ライン上</a:t>
            </a:r>
            <a:endParaRPr lang="en-US" altLang="ja-JP" sz="1100" dirty="0"/>
          </a:p>
          <a:p>
            <a:r>
              <a:rPr lang="ja-JP" altLang="en-US" sz="1100" dirty="0"/>
              <a:t>　　　↓</a:t>
            </a:r>
            <a:br>
              <a:rPr lang="en-US" altLang="ja-JP" sz="1100" dirty="0"/>
            </a:br>
            <a:r>
              <a:rPr lang="ja-JP" altLang="en-US" sz="1100" dirty="0"/>
              <a:t>右ラインセンサー白紙上</a:t>
            </a:r>
            <a:br>
              <a:rPr lang="ja-JP" altLang="en-US" sz="1100" dirty="0"/>
            </a:br>
            <a:r>
              <a:rPr lang="ja-JP" altLang="en-US" sz="1100" dirty="0"/>
              <a:t>　　　↓</a:t>
            </a:r>
            <a:br>
              <a:rPr lang="ja-JP" altLang="en-US" sz="1100" dirty="0"/>
            </a:br>
            <a:r>
              <a:rPr lang="ja-JP" altLang="en-US" sz="1100" dirty="0"/>
              <a:t>右モータ回転、左モータ停止</a:t>
            </a:r>
            <a:br>
              <a:rPr lang="ja-JP" altLang="en-US" sz="1100" dirty="0"/>
            </a:br>
            <a:r>
              <a:rPr lang="ja-JP" altLang="en-US" sz="1100" dirty="0"/>
              <a:t>　　　⬇</a:t>
            </a:r>
            <a:br>
              <a:rPr lang="ja-JP" altLang="en-US" sz="1100" dirty="0"/>
            </a:br>
            <a:r>
              <a:rPr lang="ja-JP" altLang="en-US" sz="1100" dirty="0"/>
              <a:t>左へ曲がる</a:t>
            </a:r>
          </a:p>
        </p:txBody>
      </p:sp>
      <p:sp>
        <p:nvSpPr>
          <p:cNvPr id="14" name="正方形/長方形 13"/>
          <p:cNvSpPr/>
          <p:nvPr/>
        </p:nvSpPr>
        <p:spPr>
          <a:xfrm>
            <a:off x="2260452" y="5441508"/>
            <a:ext cx="2136992" cy="1277273"/>
          </a:xfrm>
          <a:prstGeom prst="rect">
            <a:avLst/>
          </a:prstGeom>
          <a:ln>
            <a:solidFill>
              <a:schemeClr val="bg1">
                <a:lumMod val="75000"/>
              </a:schemeClr>
            </a:solidFill>
          </a:ln>
        </p:spPr>
        <p:txBody>
          <a:bodyPr wrap="square">
            <a:spAutoFit/>
          </a:bodyPr>
          <a:lstStyle/>
          <a:p>
            <a:r>
              <a:rPr lang="ja-JP" altLang="en-US" sz="1100" dirty="0"/>
              <a:t>左ラインセンサー黒ライン上</a:t>
            </a:r>
            <a:endParaRPr lang="en-US" altLang="ja-JP" sz="1100" dirty="0"/>
          </a:p>
          <a:p>
            <a:r>
              <a:rPr lang="ja-JP" altLang="en-US" sz="1100" dirty="0"/>
              <a:t>　　　↓</a:t>
            </a:r>
            <a:endParaRPr lang="en-US" altLang="ja-JP" sz="1100" dirty="0"/>
          </a:p>
          <a:p>
            <a:r>
              <a:rPr lang="ja-JP" altLang="en-US" sz="1100" dirty="0"/>
              <a:t>右ラインセンサー黒ライン上</a:t>
            </a:r>
            <a:br>
              <a:rPr lang="ja-JP" altLang="en-US" sz="1100" dirty="0"/>
            </a:br>
            <a:r>
              <a:rPr lang="ja-JP" altLang="en-US" sz="1100" dirty="0"/>
              <a:t>　　　↓</a:t>
            </a:r>
            <a:br>
              <a:rPr lang="ja-JP" altLang="en-US" sz="1100" dirty="0"/>
            </a:br>
            <a:r>
              <a:rPr lang="ja-JP" altLang="en-US" sz="1100" dirty="0"/>
              <a:t>左右モータ回転</a:t>
            </a:r>
            <a:br>
              <a:rPr lang="ja-JP" altLang="en-US" sz="1100" dirty="0"/>
            </a:br>
            <a:r>
              <a:rPr lang="ja-JP" altLang="en-US" sz="1100" dirty="0"/>
              <a:t>　　　⬇</a:t>
            </a:r>
            <a:br>
              <a:rPr lang="ja-JP" altLang="en-US" sz="1100" dirty="0"/>
            </a:br>
            <a:r>
              <a:rPr lang="ja-JP" altLang="en-US" sz="1100" dirty="0"/>
              <a:t>直進する</a:t>
            </a:r>
          </a:p>
        </p:txBody>
      </p:sp>
      <p:sp>
        <p:nvSpPr>
          <p:cNvPr id="19" name="テキスト ボックス 18"/>
          <p:cNvSpPr txBox="1"/>
          <p:nvPr/>
        </p:nvSpPr>
        <p:spPr>
          <a:xfrm>
            <a:off x="6419448" y="2681496"/>
            <a:ext cx="1023258" cy="369332"/>
          </a:xfrm>
          <a:prstGeom prst="rect">
            <a:avLst/>
          </a:prstGeom>
          <a:noFill/>
        </p:spPr>
        <p:txBody>
          <a:bodyPr wrap="square" rtlCol="0">
            <a:spAutoFit/>
          </a:bodyPr>
          <a:lstStyle/>
          <a:p>
            <a:r>
              <a:rPr kumimoji="1" lang="ja-JP" altLang="en-US" dirty="0"/>
              <a:t>白</a:t>
            </a:r>
          </a:p>
        </p:txBody>
      </p:sp>
      <p:sp>
        <p:nvSpPr>
          <p:cNvPr id="20" name="テキスト ボックス 19"/>
          <p:cNvSpPr txBox="1"/>
          <p:nvPr/>
        </p:nvSpPr>
        <p:spPr>
          <a:xfrm>
            <a:off x="7602969" y="2088721"/>
            <a:ext cx="1023258" cy="369332"/>
          </a:xfrm>
          <a:prstGeom prst="rect">
            <a:avLst/>
          </a:prstGeom>
          <a:noFill/>
        </p:spPr>
        <p:txBody>
          <a:bodyPr wrap="square" rtlCol="0">
            <a:spAutoFit/>
          </a:bodyPr>
          <a:lstStyle/>
          <a:p>
            <a:r>
              <a:rPr kumimoji="1" lang="ja-JP" altLang="en-US" dirty="0"/>
              <a:t>黒</a:t>
            </a:r>
          </a:p>
        </p:txBody>
      </p:sp>
      <p:sp>
        <p:nvSpPr>
          <p:cNvPr id="29" name="フローチャート: 端子 28"/>
          <p:cNvSpPr/>
          <p:nvPr/>
        </p:nvSpPr>
        <p:spPr>
          <a:xfrm>
            <a:off x="6416386" y="994723"/>
            <a:ext cx="1135545" cy="391681"/>
          </a:xfrm>
          <a:prstGeom prst="flowChartTermina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a:ln w="0"/>
                <a:solidFill>
                  <a:schemeClr val="tx1"/>
                </a:solidFill>
                <a:effectLst>
                  <a:outerShdw blurRad="38100" dist="19050" dir="2700000" algn="tl" rotWithShape="0">
                    <a:schemeClr val="dk1">
                      <a:alpha val="40000"/>
                    </a:schemeClr>
                  </a:outerShdw>
                </a:effectLst>
              </a:rPr>
              <a:t>開始</a:t>
            </a:r>
          </a:p>
        </p:txBody>
      </p:sp>
      <p:sp>
        <p:nvSpPr>
          <p:cNvPr id="30" name="フローチャート: 結合子 29"/>
          <p:cNvSpPr/>
          <p:nvPr/>
        </p:nvSpPr>
        <p:spPr>
          <a:xfrm>
            <a:off x="6553723" y="1574888"/>
            <a:ext cx="836215" cy="296286"/>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00" dirty="0">
                <a:ln w="0"/>
                <a:solidFill>
                  <a:schemeClr val="tx1"/>
                </a:solidFill>
                <a:effectLst>
                  <a:outerShdw blurRad="38100" dist="19050" dir="2700000" algn="tl" rotWithShape="0">
                    <a:schemeClr val="dk1">
                      <a:alpha val="40000"/>
                    </a:schemeClr>
                  </a:outerShdw>
                </a:effectLst>
              </a:rPr>
              <a:t>Loop</a:t>
            </a:r>
            <a:endParaRPr kumimoji="1" lang="ja-JP" altLang="en-US" sz="1100" dirty="0">
              <a:ln w="0"/>
              <a:solidFill>
                <a:schemeClr val="tx1"/>
              </a:solidFill>
              <a:effectLst>
                <a:outerShdw blurRad="38100" dist="19050" dir="2700000" algn="tl" rotWithShape="0">
                  <a:schemeClr val="dk1">
                    <a:alpha val="40000"/>
                  </a:schemeClr>
                </a:outerShdw>
              </a:effectLst>
            </a:endParaRPr>
          </a:p>
        </p:txBody>
      </p:sp>
      <p:sp>
        <p:nvSpPr>
          <p:cNvPr id="31" name="フローチャート: 判断 30"/>
          <p:cNvSpPr/>
          <p:nvPr/>
        </p:nvSpPr>
        <p:spPr>
          <a:xfrm>
            <a:off x="6286755" y="2133577"/>
            <a:ext cx="1392033" cy="648953"/>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400" dirty="0">
                <a:ln w="0"/>
                <a:solidFill>
                  <a:schemeClr val="tx1"/>
                </a:solidFill>
                <a:effectLst>
                  <a:outerShdw blurRad="38100" dist="19050" dir="2700000" algn="tl" rotWithShape="0">
                    <a:schemeClr val="dk1">
                      <a:alpha val="40000"/>
                    </a:schemeClr>
                  </a:outerShdw>
                </a:effectLst>
              </a:rPr>
              <a:t>左ｾﾝｻ</a:t>
            </a:r>
            <a:endParaRPr kumimoji="1" lang="ja-JP" altLang="en-US" sz="1400" dirty="0">
              <a:ln w="0"/>
              <a:solidFill>
                <a:schemeClr val="tx1"/>
              </a:solidFill>
              <a:effectLst>
                <a:outerShdw blurRad="38100" dist="19050" dir="2700000" algn="tl" rotWithShape="0">
                  <a:schemeClr val="dk1">
                    <a:alpha val="40000"/>
                  </a:schemeClr>
                </a:outerShdw>
              </a:effectLst>
            </a:endParaRPr>
          </a:p>
        </p:txBody>
      </p:sp>
      <p:cxnSp>
        <p:nvCxnSpPr>
          <p:cNvPr id="36" name="直線矢印コネクタ 35"/>
          <p:cNvCxnSpPr>
            <a:stCxn id="29" idx="2"/>
            <a:endCxn id="30" idx="0"/>
          </p:cNvCxnSpPr>
          <p:nvPr/>
        </p:nvCxnSpPr>
        <p:spPr>
          <a:xfrm flipH="1">
            <a:off x="6971831" y="1386404"/>
            <a:ext cx="12328" cy="188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p:cNvCxnSpPr>
            <a:stCxn id="30" idx="4"/>
            <a:endCxn id="31" idx="0"/>
          </p:cNvCxnSpPr>
          <p:nvPr/>
        </p:nvCxnSpPr>
        <p:spPr>
          <a:xfrm>
            <a:off x="6971831" y="1871174"/>
            <a:ext cx="10941" cy="262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フローチャート: 判断 42"/>
          <p:cNvSpPr/>
          <p:nvPr/>
        </p:nvSpPr>
        <p:spPr>
          <a:xfrm>
            <a:off x="6292640" y="3061510"/>
            <a:ext cx="1392033" cy="648953"/>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400" dirty="0">
                <a:ln w="0"/>
                <a:solidFill>
                  <a:schemeClr val="tx1"/>
                </a:solidFill>
                <a:effectLst>
                  <a:outerShdw blurRad="38100" dist="19050" dir="2700000" algn="tl" rotWithShape="0">
                    <a:schemeClr val="dk1">
                      <a:alpha val="40000"/>
                    </a:schemeClr>
                  </a:outerShdw>
                </a:effectLst>
              </a:rPr>
              <a:t>右ｾﾝｻ</a:t>
            </a:r>
            <a:endParaRPr kumimoji="1" lang="ja-JP" altLang="en-US" sz="1400" dirty="0">
              <a:ln w="0"/>
              <a:solidFill>
                <a:schemeClr val="tx1"/>
              </a:solidFill>
              <a:effectLst>
                <a:outerShdw blurRad="38100" dist="19050" dir="2700000" algn="tl" rotWithShape="0">
                  <a:schemeClr val="dk1">
                    <a:alpha val="40000"/>
                  </a:schemeClr>
                </a:outerShdw>
              </a:effectLst>
            </a:endParaRPr>
          </a:p>
        </p:txBody>
      </p:sp>
      <p:cxnSp>
        <p:nvCxnSpPr>
          <p:cNvPr id="44" name="直線矢印コネクタ 43"/>
          <p:cNvCxnSpPr>
            <a:stCxn id="31" idx="2"/>
            <a:endCxn id="43" idx="0"/>
          </p:cNvCxnSpPr>
          <p:nvPr/>
        </p:nvCxnSpPr>
        <p:spPr>
          <a:xfrm>
            <a:off x="6982772" y="2782530"/>
            <a:ext cx="5885" cy="2789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テキスト ボックス 46"/>
          <p:cNvSpPr txBox="1"/>
          <p:nvPr/>
        </p:nvSpPr>
        <p:spPr>
          <a:xfrm>
            <a:off x="6459107" y="3581335"/>
            <a:ext cx="1023258" cy="369332"/>
          </a:xfrm>
          <a:prstGeom prst="rect">
            <a:avLst/>
          </a:prstGeom>
          <a:noFill/>
        </p:spPr>
        <p:txBody>
          <a:bodyPr wrap="square" rtlCol="0">
            <a:spAutoFit/>
          </a:bodyPr>
          <a:lstStyle/>
          <a:p>
            <a:r>
              <a:rPr kumimoji="1" lang="ja-JP" altLang="en-US" dirty="0"/>
              <a:t>白</a:t>
            </a:r>
          </a:p>
        </p:txBody>
      </p:sp>
      <p:sp>
        <p:nvSpPr>
          <p:cNvPr id="48" name="テキスト ボックス 47"/>
          <p:cNvSpPr txBox="1"/>
          <p:nvPr/>
        </p:nvSpPr>
        <p:spPr>
          <a:xfrm>
            <a:off x="7650511" y="3015891"/>
            <a:ext cx="1023258" cy="369332"/>
          </a:xfrm>
          <a:prstGeom prst="rect">
            <a:avLst/>
          </a:prstGeom>
          <a:noFill/>
        </p:spPr>
        <p:txBody>
          <a:bodyPr wrap="square" rtlCol="0">
            <a:spAutoFit/>
          </a:bodyPr>
          <a:lstStyle/>
          <a:p>
            <a:r>
              <a:rPr kumimoji="1" lang="ja-JP" altLang="en-US" dirty="0"/>
              <a:t>黒</a:t>
            </a:r>
          </a:p>
        </p:txBody>
      </p:sp>
      <p:sp>
        <p:nvSpPr>
          <p:cNvPr id="49" name="フローチャート: 判断 48"/>
          <p:cNvSpPr/>
          <p:nvPr/>
        </p:nvSpPr>
        <p:spPr>
          <a:xfrm>
            <a:off x="8666396" y="3135668"/>
            <a:ext cx="1392033" cy="648953"/>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400" dirty="0">
                <a:ln w="0"/>
                <a:solidFill>
                  <a:schemeClr val="tx1"/>
                </a:solidFill>
                <a:effectLst>
                  <a:outerShdw blurRad="38100" dist="19050" dir="2700000" algn="tl" rotWithShape="0">
                    <a:schemeClr val="dk1">
                      <a:alpha val="40000"/>
                    </a:schemeClr>
                  </a:outerShdw>
                </a:effectLst>
              </a:rPr>
              <a:t>右ｾﾝｻ</a:t>
            </a:r>
            <a:endParaRPr kumimoji="1" lang="ja-JP" altLang="en-US" sz="1400" dirty="0">
              <a:ln w="0"/>
              <a:solidFill>
                <a:schemeClr val="tx1"/>
              </a:solidFill>
              <a:effectLst>
                <a:outerShdw blurRad="38100" dist="19050" dir="2700000" algn="tl" rotWithShape="0">
                  <a:schemeClr val="dk1">
                    <a:alpha val="40000"/>
                  </a:schemeClr>
                </a:outerShdw>
              </a:effectLst>
            </a:endParaRPr>
          </a:p>
        </p:txBody>
      </p:sp>
      <p:cxnSp>
        <p:nvCxnSpPr>
          <p:cNvPr id="51" name="カギ線コネクタ 50"/>
          <p:cNvCxnSpPr>
            <a:stCxn id="31" idx="3"/>
            <a:endCxn id="49" idx="0"/>
          </p:cNvCxnSpPr>
          <p:nvPr/>
        </p:nvCxnSpPr>
        <p:spPr>
          <a:xfrm>
            <a:off x="7678788" y="2458054"/>
            <a:ext cx="1683625" cy="6776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2" name="テキスト ボックス 51"/>
          <p:cNvSpPr txBox="1"/>
          <p:nvPr/>
        </p:nvSpPr>
        <p:spPr>
          <a:xfrm>
            <a:off x="8753648" y="3603228"/>
            <a:ext cx="1023258" cy="369332"/>
          </a:xfrm>
          <a:prstGeom prst="rect">
            <a:avLst/>
          </a:prstGeom>
          <a:noFill/>
        </p:spPr>
        <p:txBody>
          <a:bodyPr wrap="square" rtlCol="0">
            <a:spAutoFit/>
          </a:bodyPr>
          <a:lstStyle/>
          <a:p>
            <a:r>
              <a:rPr kumimoji="1" lang="ja-JP" altLang="en-US" dirty="0"/>
              <a:t>白</a:t>
            </a:r>
          </a:p>
        </p:txBody>
      </p:sp>
      <p:sp>
        <p:nvSpPr>
          <p:cNvPr id="53" name="テキスト ボックス 52"/>
          <p:cNvSpPr txBox="1"/>
          <p:nvPr/>
        </p:nvSpPr>
        <p:spPr>
          <a:xfrm>
            <a:off x="9907753" y="3072194"/>
            <a:ext cx="1023258" cy="369332"/>
          </a:xfrm>
          <a:prstGeom prst="rect">
            <a:avLst/>
          </a:prstGeom>
          <a:noFill/>
        </p:spPr>
        <p:txBody>
          <a:bodyPr wrap="square" rtlCol="0">
            <a:spAutoFit/>
          </a:bodyPr>
          <a:lstStyle/>
          <a:p>
            <a:r>
              <a:rPr kumimoji="1" lang="ja-JP" altLang="en-US" dirty="0"/>
              <a:t>黒</a:t>
            </a:r>
          </a:p>
        </p:txBody>
      </p:sp>
      <p:sp>
        <p:nvSpPr>
          <p:cNvPr id="54" name="フローチャート: 処理 53"/>
          <p:cNvSpPr/>
          <p:nvPr/>
        </p:nvSpPr>
        <p:spPr>
          <a:xfrm>
            <a:off x="6419718" y="4090476"/>
            <a:ext cx="1119886" cy="135103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sz="1400" dirty="0">
                <a:ln w="0"/>
                <a:solidFill>
                  <a:schemeClr val="tx1"/>
                </a:solidFill>
                <a:effectLst>
                  <a:outerShdw blurRad="38100" dist="19050" dir="2700000" algn="tl" rotWithShape="0">
                    <a:schemeClr val="dk1">
                      <a:alpha val="40000"/>
                    </a:schemeClr>
                  </a:outerShdw>
                </a:effectLst>
              </a:rPr>
            </a:br>
            <a:br>
              <a:rPr lang="en-US" altLang="ja-JP" sz="1400" dirty="0">
                <a:ln w="0"/>
                <a:solidFill>
                  <a:schemeClr val="tx1"/>
                </a:solidFill>
                <a:effectLst>
                  <a:outerShdw blurRad="38100" dist="19050" dir="2700000" algn="tl" rotWithShape="0">
                    <a:schemeClr val="dk1">
                      <a:alpha val="40000"/>
                    </a:schemeClr>
                  </a:outerShdw>
                </a:effectLst>
              </a:rPr>
            </a:br>
            <a:endParaRPr lang="en-US" altLang="ja-JP" sz="1400" dirty="0">
              <a:ln w="0"/>
              <a:solidFill>
                <a:schemeClr val="tx1"/>
              </a:solidFill>
              <a:effectLst>
                <a:outerShdw blurRad="38100" dist="19050" dir="2700000" algn="tl" rotWithShape="0">
                  <a:schemeClr val="dk1">
                    <a:alpha val="40000"/>
                  </a:schemeClr>
                </a:outerShdw>
              </a:effectLst>
            </a:endParaRPr>
          </a:p>
          <a:p>
            <a:pPr algn="ctr"/>
            <a:endParaRPr lang="en-US" altLang="ja-JP" sz="1400" dirty="0">
              <a:ln w="0"/>
              <a:solidFill>
                <a:schemeClr val="tx1"/>
              </a:solidFill>
              <a:effectLst>
                <a:outerShdw blurRad="38100" dist="19050" dir="2700000" algn="tl" rotWithShape="0">
                  <a:schemeClr val="dk1">
                    <a:alpha val="40000"/>
                  </a:schemeClr>
                </a:outerShdw>
              </a:effectLst>
            </a:endParaRPr>
          </a:p>
          <a:p>
            <a:pPr algn="ctr"/>
            <a:r>
              <a:rPr lang="ja-JP" altLang="en-US" sz="1400" dirty="0">
                <a:ln w="0"/>
                <a:solidFill>
                  <a:schemeClr val="tx1"/>
                </a:solidFill>
                <a:effectLst>
                  <a:outerShdw blurRad="38100" dist="19050" dir="2700000" algn="tl" rotWithShape="0">
                    <a:schemeClr val="dk1">
                      <a:alpha val="40000"/>
                    </a:schemeClr>
                  </a:outerShdw>
                </a:effectLst>
              </a:rPr>
              <a:t>直進</a:t>
            </a:r>
          </a:p>
        </p:txBody>
      </p:sp>
      <p:sp>
        <p:nvSpPr>
          <p:cNvPr id="55" name="上矢印 54"/>
          <p:cNvSpPr/>
          <p:nvPr/>
        </p:nvSpPr>
        <p:spPr>
          <a:xfrm>
            <a:off x="6747870" y="4630798"/>
            <a:ext cx="458861" cy="353659"/>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p:cNvCxnSpPr>
            <a:stCxn id="43" idx="2"/>
            <a:endCxn id="54" idx="0"/>
          </p:cNvCxnSpPr>
          <p:nvPr/>
        </p:nvCxnSpPr>
        <p:spPr>
          <a:xfrm flipH="1">
            <a:off x="6979661" y="3710463"/>
            <a:ext cx="8996" cy="380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フローチャート: 処理 71"/>
          <p:cNvSpPr/>
          <p:nvPr/>
        </p:nvSpPr>
        <p:spPr>
          <a:xfrm>
            <a:off x="7612490" y="4090476"/>
            <a:ext cx="1119886" cy="13510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sz="1400" dirty="0">
                <a:ln w="0"/>
                <a:solidFill>
                  <a:schemeClr val="tx1"/>
                </a:solidFill>
                <a:effectLst>
                  <a:outerShdw blurRad="38100" dist="19050" dir="2700000" algn="tl" rotWithShape="0">
                    <a:schemeClr val="dk1">
                      <a:alpha val="40000"/>
                    </a:schemeClr>
                  </a:outerShdw>
                </a:effectLst>
              </a:rPr>
            </a:br>
            <a:br>
              <a:rPr lang="en-US" altLang="ja-JP" sz="1400" dirty="0">
                <a:ln w="0"/>
                <a:solidFill>
                  <a:schemeClr val="tx1"/>
                </a:solidFill>
                <a:effectLst>
                  <a:outerShdw blurRad="38100" dist="19050" dir="2700000" algn="tl" rotWithShape="0">
                    <a:schemeClr val="dk1">
                      <a:alpha val="40000"/>
                    </a:schemeClr>
                  </a:outerShdw>
                </a:effectLst>
              </a:rPr>
            </a:br>
            <a:endParaRPr lang="en-US" altLang="ja-JP" sz="1400" dirty="0">
              <a:ln w="0"/>
              <a:solidFill>
                <a:schemeClr val="tx1"/>
              </a:solidFill>
              <a:effectLst>
                <a:outerShdw blurRad="38100" dist="19050" dir="2700000" algn="tl" rotWithShape="0">
                  <a:schemeClr val="dk1">
                    <a:alpha val="40000"/>
                  </a:schemeClr>
                </a:outerShdw>
              </a:effectLst>
            </a:endParaRPr>
          </a:p>
          <a:p>
            <a:pPr algn="ctr"/>
            <a:endParaRPr lang="en-US" altLang="ja-JP" sz="1400" dirty="0">
              <a:ln w="0"/>
              <a:solidFill>
                <a:schemeClr val="tx1"/>
              </a:solidFill>
              <a:effectLst>
                <a:outerShdw blurRad="38100" dist="19050" dir="2700000" algn="tl" rotWithShape="0">
                  <a:schemeClr val="dk1">
                    <a:alpha val="40000"/>
                  </a:schemeClr>
                </a:outerShdw>
              </a:effectLst>
            </a:endParaRPr>
          </a:p>
          <a:p>
            <a:pPr algn="ctr"/>
            <a:r>
              <a:rPr lang="ja-JP" altLang="en-US" sz="1400" dirty="0">
                <a:ln w="0"/>
                <a:solidFill>
                  <a:schemeClr val="tx1"/>
                </a:solidFill>
                <a:effectLst>
                  <a:outerShdw blurRad="38100" dist="19050" dir="2700000" algn="tl" rotWithShape="0">
                    <a:schemeClr val="dk1">
                      <a:alpha val="40000"/>
                    </a:schemeClr>
                  </a:outerShdw>
                </a:effectLst>
              </a:rPr>
              <a:t>右へ曲がる</a:t>
            </a:r>
          </a:p>
        </p:txBody>
      </p:sp>
      <p:sp>
        <p:nvSpPr>
          <p:cNvPr id="74" name="環状矢印 73"/>
          <p:cNvSpPr/>
          <p:nvPr/>
        </p:nvSpPr>
        <p:spPr>
          <a:xfrm rot="15176272">
            <a:off x="7963230" y="4499443"/>
            <a:ext cx="1027725" cy="1130300"/>
          </a:xfrm>
          <a:prstGeom prst="circularArrow">
            <a:avLst>
              <a:gd name="adj1" fmla="val 12500"/>
              <a:gd name="adj2" fmla="val 1142319"/>
              <a:gd name="adj3" fmla="val 20457681"/>
              <a:gd name="adj4" fmla="val 17377359"/>
              <a:gd name="adj5" fmla="val 161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フローチャート: 処理 74"/>
          <p:cNvSpPr/>
          <p:nvPr/>
        </p:nvSpPr>
        <p:spPr>
          <a:xfrm>
            <a:off x="8806291" y="4090476"/>
            <a:ext cx="1119886" cy="135103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sz="1400" dirty="0">
                <a:ln w="0"/>
                <a:solidFill>
                  <a:schemeClr val="tx1"/>
                </a:solidFill>
                <a:effectLst>
                  <a:outerShdw blurRad="38100" dist="19050" dir="2700000" algn="tl" rotWithShape="0">
                    <a:schemeClr val="dk1">
                      <a:alpha val="40000"/>
                    </a:schemeClr>
                  </a:outerShdw>
                </a:effectLst>
              </a:rPr>
            </a:br>
            <a:br>
              <a:rPr lang="en-US" altLang="ja-JP" sz="1400" dirty="0">
                <a:ln w="0"/>
                <a:solidFill>
                  <a:schemeClr val="tx1"/>
                </a:solidFill>
                <a:effectLst>
                  <a:outerShdw blurRad="38100" dist="19050" dir="2700000" algn="tl" rotWithShape="0">
                    <a:schemeClr val="dk1">
                      <a:alpha val="40000"/>
                    </a:schemeClr>
                  </a:outerShdw>
                </a:effectLst>
              </a:rPr>
            </a:br>
            <a:br>
              <a:rPr lang="en-US" altLang="ja-JP" sz="1400" dirty="0">
                <a:ln w="0"/>
                <a:solidFill>
                  <a:schemeClr val="tx1"/>
                </a:solidFill>
                <a:effectLst>
                  <a:outerShdw blurRad="38100" dist="19050" dir="2700000" algn="tl" rotWithShape="0">
                    <a:schemeClr val="dk1">
                      <a:alpha val="40000"/>
                    </a:schemeClr>
                  </a:outerShdw>
                </a:effectLst>
              </a:rPr>
            </a:br>
            <a:endParaRPr lang="en-US" altLang="ja-JP" sz="1400" dirty="0">
              <a:ln w="0"/>
              <a:solidFill>
                <a:schemeClr val="tx1"/>
              </a:solidFill>
              <a:effectLst>
                <a:outerShdw blurRad="38100" dist="19050" dir="2700000" algn="tl" rotWithShape="0">
                  <a:schemeClr val="dk1">
                    <a:alpha val="40000"/>
                  </a:schemeClr>
                </a:outerShdw>
              </a:effectLst>
            </a:endParaRPr>
          </a:p>
          <a:p>
            <a:pPr algn="ctr"/>
            <a:endParaRPr lang="en-US" altLang="ja-JP" sz="1400" dirty="0">
              <a:ln w="0"/>
              <a:solidFill>
                <a:schemeClr val="tx1"/>
              </a:solidFill>
              <a:effectLst>
                <a:outerShdw blurRad="38100" dist="19050" dir="2700000" algn="tl" rotWithShape="0">
                  <a:schemeClr val="dk1">
                    <a:alpha val="40000"/>
                  </a:schemeClr>
                </a:outerShdw>
              </a:effectLst>
            </a:endParaRPr>
          </a:p>
          <a:p>
            <a:pPr algn="ctr"/>
            <a:r>
              <a:rPr lang="ja-JP" altLang="en-US" sz="1400" dirty="0">
                <a:ln w="0"/>
                <a:solidFill>
                  <a:schemeClr val="tx1"/>
                </a:solidFill>
                <a:effectLst>
                  <a:outerShdw blurRad="38100" dist="19050" dir="2700000" algn="tl" rotWithShape="0">
                    <a:schemeClr val="dk1">
                      <a:alpha val="40000"/>
                    </a:schemeClr>
                  </a:outerShdw>
                </a:effectLst>
              </a:rPr>
              <a:t>左へ曲がる</a:t>
            </a:r>
          </a:p>
          <a:p>
            <a:pPr algn="ctr"/>
            <a:endParaRPr lang="ja-JP" altLang="en-US" sz="1400" dirty="0">
              <a:ln w="0"/>
              <a:solidFill>
                <a:schemeClr val="tx1"/>
              </a:solidFill>
              <a:effectLst>
                <a:outerShdw blurRad="38100" dist="19050" dir="2700000" algn="tl" rotWithShape="0">
                  <a:schemeClr val="dk1">
                    <a:alpha val="40000"/>
                  </a:schemeClr>
                </a:outerShdw>
              </a:effectLst>
            </a:endParaRPr>
          </a:p>
        </p:txBody>
      </p:sp>
      <p:sp>
        <p:nvSpPr>
          <p:cNvPr id="76" name="環状矢印 75"/>
          <p:cNvSpPr/>
          <p:nvPr/>
        </p:nvSpPr>
        <p:spPr>
          <a:xfrm rot="16727341" flipV="1">
            <a:off x="8575754" y="4510479"/>
            <a:ext cx="1027725" cy="1160295"/>
          </a:xfrm>
          <a:prstGeom prst="circularArrow">
            <a:avLst>
              <a:gd name="adj1" fmla="val 12500"/>
              <a:gd name="adj2" fmla="val 1142319"/>
              <a:gd name="adj3" fmla="val 20457681"/>
              <a:gd name="adj4" fmla="val 17377359"/>
              <a:gd name="adj5" fmla="val 161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フローチャート: 処理 76"/>
          <p:cNvSpPr/>
          <p:nvPr/>
        </p:nvSpPr>
        <p:spPr>
          <a:xfrm>
            <a:off x="10001407" y="4090476"/>
            <a:ext cx="1119886" cy="135103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sz="1400" dirty="0">
                <a:ln w="0"/>
                <a:solidFill>
                  <a:schemeClr val="tx1"/>
                </a:solidFill>
                <a:effectLst>
                  <a:outerShdw blurRad="38100" dist="19050" dir="2700000" algn="tl" rotWithShape="0">
                    <a:schemeClr val="dk1">
                      <a:alpha val="40000"/>
                    </a:schemeClr>
                  </a:outerShdw>
                </a:effectLst>
              </a:rPr>
            </a:br>
            <a:br>
              <a:rPr lang="en-US" altLang="ja-JP" sz="1400" dirty="0">
                <a:ln w="0"/>
                <a:solidFill>
                  <a:schemeClr val="tx1"/>
                </a:solidFill>
                <a:effectLst>
                  <a:outerShdw blurRad="38100" dist="19050" dir="2700000" algn="tl" rotWithShape="0">
                    <a:schemeClr val="dk1">
                      <a:alpha val="40000"/>
                    </a:schemeClr>
                  </a:outerShdw>
                </a:effectLst>
              </a:rPr>
            </a:br>
            <a:br>
              <a:rPr lang="en-US" altLang="ja-JP" sz="1400" dirty="0">
                <a:ln w="0"/>
                <a:solidFill>
                  <a:schemeClr val="tx1"/>
                </a:solidFill>
                <a:effectLst>
                  <a:outerShdw blurRad="38100" dist="19050" dir="2700000" algn="tl" rotWithShape="0">
                    <a:schemeClr val="dk1">
                      <a:alpha val="40000"/>
                    </a:schemeClr>
                  </a:outerShdw>
                </a:effectLst>
              </a:rPr>
            </a:br>
            <a:endParaRPr lang="en-US" altLang="ja-JP" sz="1400" dirty="0">
              <a:ln w="0"/>
              <a:solidFill>
                <a:schemeClr val="tx1"/>
              </a:solidFill>
              <a:effectLst>
                <a:outerShdw blurRad="38100" dist="19050" dir="2700000" algn="tl" rotWithShape="0">
                  <a:schemeClr val="dk1">
                    <a:alpha val="40000"/>
                  </a:schemeClr>
                </a:outerShdw>
              </a:effectLst>
            </a:endParaRPr>
          </a:p>
          <a:p>
            <a:pPr algn="ctr"/>
            <a:r>
              <a:rPr lang="ja-JP" altLang="en-US" sz="1400" dirty="0">
                <a:ln w="0"/>
                <a:solidFill>
                  <a:schemeClr val="tx1"/>
                </a:solidFill>
                <a:effectLst>
                  <a:outerShdw blurRad="38100" dist="19050" dir="2700000" algn="tl" rotWithShape="0">
                    <a:schemeClr val="dk1">
                      <a:alpha val="40000"/>
                    </a:schemeClr>
                  </a:outerShdw>
                </a:effectLst>
              </a:rPr>
              <a:t>直進</a:t>
            </a:r>
          </a:p>
        </p:txBody>
      </p:sp>
      <p:sp>
        <p:nvSpPr>
          <p:cNvPr id="78" name="上矢印 77"/>
          <p:cNvSpPr/>
          <p:nvPr/>
        </p:nvSpPr>
        <p:spPr>
          <a:xfrm>
            <a:off x="10329059" y="4650933"/>
            <a:ext cx="458861" cy="353659"/>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カギ線コネクタ 79"/>
          <p:cNvCxnSpPr>
            <a:stCxn id="43" idx="3"/>
            <a:endCxn id="72" idx="0"/>
          </p:cNvCxnSpPr>
          <p:nvPr/>
        </p:nvCxnSpPr>
        <p:spPr>
          <a:xfrm>
            <a:off x="7684673" y="3385987"/>
            <a:ext cx="487760" cy="70448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5" name="直線矢印コネクタ 84"/>
          <p:cNvCxnSpPr>
            <a:stCxn id="49" idx="2"/>
            <a:endCxn id="75" idx="0"/>
          </p:cNvCxnSpPr>
          <p:nvPr/>
        </p:nvCxnSpPr>
        <p:spPr>
          <a:xfrm>
            <a:off x="9362413" y="3784621"/>
            <a:ext cx="3821" cy="305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カギ線コネクタ 91"/>
          <p:cNvCxnSpPr>
            <a:stCxn id="49" idx="3"/>
            <a:endCxn id="77" idx="0"/>
          </p:cNvCxnSpPr>
          <p:nvPr/>
        </p:nvCxnSpPr>
        <p:spPr>
          <a:xfrm>
            <a:off x="10058429" y="3460145"/>
            <a:ext cx="502921" cy="63033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95" name="フローチャート: 端子 94"/>
          <p:cNvSpPr/>
          <p:nvPr/>
        </p:nvSpPr>
        <p:spPr>
          <a:xfrm>
            <a:off x="6403569" y="6308033"/>
            <a:ext cx="1135545" cy="391681"/>
          </a:xfrm>
          <a:prstGeom prst="flowChartTermina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a:ln w="0"/>
                <a:solidFill>
                  <a:schemeClr val="tx1"/>
                </a:solidFill>
                <a:effectLst>
                  <a:outerShdw blurRad="38100" dist="19050" dir="2700000" algn="tl" rotWithShape="0">
                    <a:schemeClr val="dk1">
                      <a:alpha val="40000"/>
                    </a:schemeClr>
                  </a:outerShdw>
                </a:effectLst>
              </a:rPr>
              <a:t>終了</a:t>
            </a:r>
          </a:p>
        </p:txBody>
      </p:sp>
      <p:sp>
        <p:nvSpPr>
          <p:cNvPr id="96" name="フローチャート: 結合子 95"/>
          <p:cNvSpPr/>
          <p:nvPr/>
        </p:nvSpPr>
        <p:spPr>
          <a:xfrm>
            <a:off x="6553723" y="5800805"/>
            <a:ext cx="836215" cy="296286"/>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100" dirty="0">
                <a:ln w="0"/>
                <a:solidFill>
                  <a:schemeClr val="tx1"/>
                </a:solidFill>
                <a:effectLst>
                  <a:outerShdw blurRad="38100" dist="19050" dir="2700000" algn="tl" rotWithShape="0">
                    <a:schemeClr val="dk1">
                      <a:alpha val="40000"/>
                    </a:schemeClr>
                  </a:outerShdw>
                </a:effectLst>
              </a:rPr>
              <a:t>無限</a:t>
            </a:r>
            <a:endParaRPr kumimoji="1" lang="ja-JP" altLang="en-US" sz="1100" dirty="0">
              <a:ln w="0"/>
              <a:solidFill>
                <a:schemeClr val="tx1"/>
              </a:solidFill>
              <a:effectLst>
                <a:outerShdw blurRad="38100" dist="19050" dir="2700000" algn="tl" rotWithShape="0">
                  <a:schemeClr val="dk1">
                    <a:alpha val="40000"/>
                  </a:schemeClr>
                </a:outerShdw>
              </a:effectLst>
            </a:endParaRPr>
          </a:p>
        </p:txBody>
      </p:sp>
      <p:cxnSp>
        <p:nvCxnSpPr>
          <p:cNvPr id="97" name="直線矢印コネクタ 96"/>
          <p:cNvCxnSpPr>
            <a:stCxn id="96" idx="4"/>
            <a:endCxn id="95" idx="0"/>
          </p:cNvCxnSpPr>
          <p:nvPr/>
        </p:nvCxnSpPr>
        <p:spPr>
          <a:xfrm flipH="1">
            <a:off x="6971342" y="6097091"/>
            <a:ext cx="489" cy="2109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線矢印コネクタ 99"/>
          <p:cNvCxnSpPr>
            <a:stCxn id="54" idx="2"/>
            <a:endCxn id="96" idx="0"/>
          </p:cNvCxnSpPr>
          <p:nvPr/>
        </p:nvCxnSpPr>
        <p:spPr>
          <a:xfrm flipH="1">
            <a:off x="6971831" y="5441508"/>
            <a:ext cx="7830" cy="359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カギ線コネクタ 102"/>
          <p:cNvCxnSpPr>
            <a:stCxn id="72" idx="2"/>
            <a:endCxn id="96" idx="0"/>
          </p:cNvCxnSpPr>
          <p:nvPr/>
        </p:nvCxnSpPr>
        <p:spPr>
          <a:xfrm rot="5400000">
            <a:off x="7392484" y="5020856"/>
            <a:ext cx="359296" cy="120060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8" name="カギ線コネクタ 107"/>
          <p:cNvCxnSpPr>
            <a:stCxn id="75" idx="2"/>
            <a:endCxn id="96" idx="0"/>
          </p:cNvCxnSpPr>
          <p:nvPr/>
        </p:nvCxnSpPr>
        <p:spPr>
          <a:xfrm rot="5400000">
            <a:off x="7989387" y="4423957"/>
            <a:ext cx="359293" cy="239440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1" name="カギ線コネクタ 110"/>
          <p:cNvCxnSpPr>
            <a:stCxn id="77" idx="2"/>
            <a:endCxn id="96" idx="0"/>
          </p:cNvCxnSpPr>
          <p:nvPr/>
        </p:nvCxnSpPr>
        <p:spPr>
          <a:xfrm rot="5400000">
            <a:off x="8586944" y="3826399"/>
            <a:ext cx="359294" cy="358951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4" name="カギ線コネクタ 113"/>
          <p:cNvCxnSpPr>
            <a:stCxn id="96" idx="2"/>
            <a:endCxn id="30" idx="2"/>
          </p:cNvCxnSpPr>
          <p:nvPr/>
        </p:nvCxnSpPr>
        <p:spPr>
          <a:xfrm rot="10800000">
            <a:off x="6553723" y="1723032"/>
            <a:ext cx="12700" cy="4225917"/>
          </a:xfrm>
          <a:prstGeom prst="bentConnector3">
            <a:avLst>
              <a:gd name="adj1" fmla="val 4885717"/>
            </a:avLst>
          </a:prstGeom>
          <a:ln>
            <a:tailEnd type="triangle"/>
          </a:ln>
        </p:spPr>
        <p:style>
          <a:lnRef idx="1">
            <a:schemeClr val="dk1"/>
          </a:lnRef>
          <a:fillRef idx="0">
            <a:schemeClr val="dk1"/>
          </a:fillRef>
          <a:effectRef idx="0">
            <a:schemeClr val="dk1"/>
          </a:effectRef>
          <a:fontRef idx="minor">
            <a:schemeClr val="tx1"/>
          </a:fontRef>
        </p:style>
      </p:cxnSp>
      <p:sp>
        <p:nvSpPr>
          <p:cNvPr id="41" name="正方形/長方形 40"/>
          <p:cNvSpPr/>
          <p:nvPr/>
        </p:nvSpPr>
        <p:spPr>
          <a:xfrm>
            <a:off x="6434801" y="4205759"/>
            <a:ext cx="1119217" cy="261610"/>
          </a:xfrm>
          <a:prstGeom prst="rect">
            <a:avLst/>
          </a:prstGeom>
        </p:spPr>
        <p:txBody>
          <a:bodyPr wrap="none">
            <a:spAutoFit/>
          </a:bodyPr>
          <a:lstStyle/>
          <a:p>
            <a:r>
              <a:rPr lang="ja-JP" altLang="en-US" sz="1100" dirty="0"/>
              <a:t>左右モータ回転</a:t>
            </a:r>
          </a:p>
        </p:txBody>
      </p:sp>
      <p:sp>
        <p:nvSpPr>
          <p:cNvPr id="42" name="正方形/長方形 41"/>
          <p:cNvSpPr/>
          <p:nvPr/>
        </p:nvSpPr>
        <p:spPr>
          <a:xfrm>
            <a:off x="7702247" y="4180889"/>
            <a:ext cx="978153" cy="430887"/>
          </a:xfrm>
          <a:prstGeom prst="rect">
            <a:avLst/>
          </a:prstGeom>
        </p:spPr>
        <p:txBody>
          <a:bodyPr wrap="none">
            <a:spAutoFit/>
          </a:bodyPr>
          <a:lstStyle/>
          <a:p>
            <a:r>
              <a:rPr lang="ja-JP" altLang="en-US" sz="1100" dirty="0"/>
              <a:t>左モータ回転</a:t>
            </a:r>
            <a:br>
              <a:rPr lang="en-US" altLang="ja-JP" sz="1100" dirty="0"/>
            </a:br>
            <a:r>
              <a:rPr lang="ja-JP" altLang="en-US" sz="1100" dirty="0"/>
              <a:t>右モータ停止</a:t>
            </a:r>
          </a:p>
        </p:txBody>
      </p:sp>
      <p:sp>
        <p:nvSpPr>
          <p:cNvPr id="45" name="正方形/長方形 44"/>
          <p:cNvSpPr/>
          <p:nvPr/>
        </p:nvSpPr>
        <p:spPr>
          <a:xfrm>
            <a:off x="8873334" y="4180889"/>
            <a:ext cx="978153" cy="430887"/>
          </a:xfrm>
          <a:prstGeom prst="rect">
            <a:avLst/>
          </a:prstGeom>
        </p:spPr>
        <p:txBody>
          <a:bodyPr wrap="none">
            <a:spAutoFit/>
          </a:bodyPr>
          <a:lstStyle/>
          <a:p>
            <a:r>
              <a:rPr lang="ja-JP" altLang="en-US" sz="1100" dirty="0"/>
              <a:t>右モータ回転</a:t>
            </a:r>
            <a:br>
              <a:rPr lang="en-US" altLang="ja-JP" sz="1100" dirty="0"/>
            </a:br>
            <a:r>
              <a:rPr lang="ja-JP" altLang="en-US" sz="1100" dirty="0"/>
              <a:t>左モータ停止</a:t>
            </a:r>
          </a:p>
        </p:txBody>
      </p:sp>
      <p:sp>
        <p:nvSpPr>
          <p:cNvPr id="79" name="正方形/長方形 78"/>
          <p:cNvSpPr/>
          <p:nvPr/>
        </p:nvSpPr>
        <p:spPr>
          <a:xfrm>
            <a:off x="9993220" y="4205759"/>
            <a:ext cx="1119217" cy="261610"/>
          </a:xfrm>
          <a:prstGeom prst="rect">
            <a:avLst/>
          </a:prstGeom>
        </p:spPr>
        <p:txBody>
          <a:bodyPr wrap="none">
            <a:spAutoFit/>
          </a:bodyPr>
          <a:lstStyle/>
          <a:p>
            <a:r>
              <a:rPr lang="ja-JP" altLang="en-US" sz="1100" dirty="0"/>
              <a:t>左右モータ回転</a:t>
            </a:r>
          </a:p>
        </p:txBody>
      </p:sp>
      <p:sp>
        <p:nvSpPr>
          <p:cNvPr id="58" name="正方形/長方形 57"/>
          <p:cNvSpPr/>
          <p:nvPr/>
        </p:nvSpPr>
        <p:spPr>
          <a:xfrm>
            <a:off x="221000" y="163677"/>
            <a:ext cx="3765774" cy="369332"/>
          </a:xfrm>
          <a:prstGeom prst="rect">
            <a:avLst/>
          </a:prstGeom>
        </p:spPr>
        <p:txBody>
          <a:bodyPr wrap="none">
            <a:spAutoFit/>
          </a:bodyPr>
          <a:lstStyle/>
          <a:p>
            <a:r>
              <a:rPr lang="ja-JP" altLang="en-US" b="1" dirty="0"/>
              <a:t>４　動作フローチャートを作ってみよう</a:t>
            </a:r>
            <a:endParaRPr lang="ja-JP" altLang="en-US" dirty="0"/>
          </a:p>
        </p:txBody>
      </p:sp>
      <p:sp>
        <p:nvSpPr>
          <p:cNvPr id="63" name="正方形/長方形 62"/>
          <p:cNvSpPr/>
          <p:nvPr/>
        </p:nvSpPr>
        <p:spPr>
          <a:xfrm>
            <a:off x="767270" y="509845"/>
            <a:ext cx="7494359" cy="369332"/>
          </a:xfrm>
          <a:prstGeom prst="rect">
            <a:avLst/>
          </a:prstGeom>
        </p:spPr>
        <p:txBody>
          <a:bodyPr wrap="none">
            <a:spAutoFit/>
          </a:bodyPr>
          <a:lstStyle/>
          <a:p>
            <a:r>
              <a:rPr lang="ja-JP" altLang="en-US" dirty="0"/>
              <a:t>ラインセンサーの各状態でどうモータを動かすか判断の遷移を考えましょう。</a:t>
            </a:r>
          </a:p>
        </p:txBody>
      </p:sp>
    </p:spTree>
    <p:extLst>
      <p:ext uri="{BB962C8B-B14F-4D97-AF65-F5344CB8AC3E}">
        <p14:creationId xmlns:p14="http://schemas.microsoft.com/office/powerpoint/2010/main" val="177675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8768477" y="2862379"/>
            <a:ext cx="3232983" cy="3735046"/>
          </a:xfrm>
          <a:prstGeom prst="rect">
            <a:avLst/>
          </a:prstGeom>
        </p:spPr>
      </p:pic>
      <p:sp>
        <p:nvSpPr>
          <p:cNvPr id="33" name="正方形/長方形 32"/>
          <p:cNvSpPr/>
          <p:nvPr/>
        </p:nvSpPr>
        <p:spPr>
          <a:xfrm>
            <a:off x="4590300" y="-4919352"/>
            <a:ext cx="5524500" cy="11941731"/>
          </a:xfrm>
          <a:prstGeom prst="rect">
            <a:avLst/>
          </a:prstGeom>
        </p:spPr>
        <p:txBody>
          <a:bodyPr wrap="square">
            <a:spAutoFit/>
          </a:bodyPr>
          <a:lstStyle/>
          <a:p>
            <a:r>
              <a:rPr lang="en-US" altLang="ja-JP" sz="1100" dirty="0"/>
              <a:t>// </a:t>
            </a:r>
            <a:r>
              <a:rPr lang="ja-JP" altLang="en-US" sz="1100" dirty="0"/>
              <a:t>ライン閾値</a:t>
            </a:r>
          </a:p>
          <a:p>
            <a:r>
              <a:rPr lang="en-US" altLang="ja-JP" sz="1100" dirty="0"/>
              <a:t>#define THREAD_LINE 250</a:t>
            </a:r>
          </a:p>
          <a:p>
            <a:r>
              <a:rPr lang="en-US" altLang="ja-JP" sz="1100" dirty="0"/>
              <a:t>// </a:t>
            </a:r>
            <a:r>
              <a:rPr lang="ja-JP" altLang="en-US" sz="1100" dirty="0"/>
              <a:t>スピード</a:t>
            </a:r>
          </a:p>
          <a:p>
            <a:r>
              <a:rPr lang="en-US" altLang="ja-JP" sz="1100" dirty="0"/>
              <a:t>#define </a:t>
            </a:r>
            <a:r>
              <a:rPr lang="en-US" altLang="ja-JP" sz="1100" dirty="0" err="1"/>
              <a:t>Pwm</a:t>
            </a:r>
            <a:r>
              <a:rPr lang="en-US" altLang="ja-JP" sz="1100" dirty="0"/>
              <a:t> 50</a:t>
            </a:r>
          </a:p>
          <a:p>
            <a:endParaRPr lang="en-US" altLang="ja-JP" sz="1100" dirty="0"/>
          </a:p>
          <a:p>
            <a:r>
              <a:rPr lang="en-US" altLang="ja-JP" sz="1100" dirty="0"/>
              <a:t>// </a:t>
            </a:r>
            <a:r>
              <a:rPr lang="ja-JP" altLang="en-US" sz="1100" dirty="0"/>
              <a:t>ピン設定</a:t>
            </a:r>
          </a:p>
          <a:p>
            <a:r>
              <a:rPr lang="en-US" altLang="ja-JP" sz="1100" dirty="0"/>
              <a:t>#define LED       13 //Hi</a:t>
            </a:r>
            <a:r>
              <a:rPr lang="ja-JP" altLang="en-US" sz="1100" dirty="0"/>
              <a:t>で点灯（ｻﾝﾌﾟﾙでは使用せず）</a:t>
            </a:r>
          </a:p>
          <a:p>
            <a:r>
              <a:rPr lang="en-US" altLang="ja-JP" sz="1100" dirty="0"/>
              <a:t>#define SW_L      7 //</a:t>
            </a:r>
            <a:r>
              <a:rPr lang="ja-JP" altLang="en-US" sz="1100" dirty="0"/>
              <a:t>ｻﾝﾌﾟﾙでは使用せず（ｿﾌﾄでﾌﾟﾙｱｯﾌﾟ設定必要）</a:t>
            </a:r>
            <a:endParaRPr lang="en-US" altLang="ja-JP" sz="1100" dirty="0"/>
          </a:p>
          <a:p>
            <a:endParaRPr lang="ja-JP" altLang="en-US" sz="1100" dirty="0"/>
          </a:p>
          <a:p>
            <a:r>
              <a:rPr lang="en-US" altLang="ja-JP" sz="1100" dirty="0"/>
              <a:t>#define SW_R      8 //SW-ON</a:t>
            </a:r>
            <a:r>
              <a:rPr lang="ja-JP" altLang="en-US" sz="1100" dirty="0"/>
              <a:t>で</a:t>
            </a:r>
            <a:r>
              <a:rPr lang="en-US" altLang="ja-JP" sz="1100" dirty="0"/>
              <a:t>Lo</a:t>
            </a:r>
            <a:r>
              <a:rPr lang="ja-JP" altLang="en-US" sz="1100" dirty="0"/>
              <a:t>（ｿﾌﾄでﾌﾟﾙｱｯﾌﾟ設定必要）</a:t>
            </a:r>
          </a:p>
          <a:p>
            <a:r>
              <a:rPr lang="en-US" altLang="ja-JP" sz="1100" dirty="0"/>
              <a:t>#define LS_L2     3 //</a:t>
            </a:r>
            <a:r>
              <a:rPr lang="ja-JP" altLang="en-US" sz="1100" dirty="0"/>
              <a:t>外側　</a:t>
            </a:r>
            <a:r>
              <a:rPr lang="en-US" altLang="ja-JP" sz="1100" dirty="0"/>
              <a:t>A/D</a:t>
            </a:r>
            <a:r>
              <a:rPr lang="ja-JP" altLang="en-US" sz="1100" dirty="0"/>
              <a:t>（黒側）</a:t>
            </a:r>
            <a:r>
              <a:rPr lang="en-US" altLang="ja-JP" sz="1100" dirty="0"/>
              <a:t>0-1023</a:t>
            </a:r>
            <a:r>
              <a:rPr lang="ja-JP" altLang="en-US" sz="1100" dirty="0"/>
              <a:t>（白側）</a:t>
            </a:r>
          </a:p>
          <a:p>
            <a:r>
              <a:rPr lang="en-US" altLang="ja-JP" sz="1100" dirty="0"/>
              <a:t>#define LS_L1     2 //</a:t>
            </a:r>
            <a:r>
              <a:rPr lang="ja-JP" altLang="en-US" sz="1100" dirty="0"/>
              <a:t>内側　</a:t>
            </a:r>
            <a:r>
              <a:rPr lang="en-US" altLang="ja-JP" sz="1100" dirty="0"/>
              <a:t>A/D</a:t>
            </a:r>
            <a:r>
              <a:rPr lang="ja-JP" altLang="en-US" sz="1100" dirty="0"/>
              <a:t>（ｻﾝﾌﾟﾙでは使用せず）　</a:t>
            </a:r>
          </a:p>
          <a:p>
            <a:r>
              <a:rPr lang="en-US" altLang="ja-JP" sz="1100" dirty="0"/>
              <a:t>#define LS_R1     1 //</a:t>
            </a:r>
            <a:r>
              <a:rPr lang="ja-JP" altLang="en-US" sz="1100" dirty="0"/>
              <a:t>内側　</a:t>
            </a:r>
            <a:r>
              <a:rPr lang="en-US" altLang="ja-JP" sz="1100" dirty="0"/>
              <a:t>A/D</a:t>
            </a:r>
            <a:r>
              <a:rPr lang="ja-JP" altLang="en-US" sz="1100" dirty="0"/>
              <a:t>（ｻﾝﾌﾟﾙでは使用せず）</a:t>
            </a:r>
          </a:p>
          <a:p>
            <a:r>
              <a:rPr lang="en-US" altLang="ja-JP" sz="1100" dirty="0"/>
              <a:t>#define LS_R2     0 //</a:t>
            </a:r>
            <a:r>
              <a:rPr lang="ja-JP" altLang="en-US" sz="1100" dirty="0"/>
              <a:t>外側　</a:t>
            </a:r>
            <a:r>
              <a:rPr lang="en-US" altLang="ja-JP" sz="1100" dirty="0"/>
              <a:t>A/D</a:t>
            </a:r>
            <a:r>
              <a:rPr lang="ja-JP" altLang="en-US" sz="1100" dirty="0"/>
              <a:t>（黒側）</a:t>
            </a:r>
            <a:r>
              <a:rPr lang="en-US" altLang="ja-JP" sz="1100" dirty="0"/>
              <a:t>0-1023</a:t>
            </a:r>
            <a:r>
              <a:rPr lang="ja-JP" altLang="en-US" sz="1100" dirty="0"/>
              <a:t>（白側）</a:t>
            </a:r>
          </a:p>
          <a:p>
            <a:r>
              <a:rPr lang="en-US" altLang="ja-JP" sz="1100" dirty="0"/>
              <a:t>#define VR_L      7 //A/D</a:t>
            </a:r>
            <a:r>
              <a:rPr lang="ja-JP" altLang="en-US" sz="1100" dirty="0"/>
              <a:t>（ｻﾝﾌﾟﾙでは使用せず）</a:t>
            </a:r>
          </a:p>
          <a:p>
            <a:r>
              <a:rPr lang="en-US" altLang="ja-JP" sz="1100" dirty="0"/>
              <a:t>#define VR_R      6 //A/D</a:t>
            </a:r>
            <a:r>
              <a:rPr lang="ja-JP" altLang="en-US" sz="1100" dirty="0"/>
              <a:t>（ｻﾝﾌﾟﾙでは使用せず）</a:t>
            </a:r>
            <a:endParaRPr lang="en-US" altLang="ja-JP" sz="1100" dirty="0"/>
          </a:p>
          <a:p>
            <a:endParaRPr lang="ja-JP" altLang="en-US" sz="1100" dirty="0"/>
          </a:p>
          <a:p>
            <a:r>
              <a:rPr lang="en-US" altLang="ja-JP" sz="1100" dirty="0"/>
              <a:t>#define MT_PWM_L  5 //</a:t>
            </a:r>
            <a:r>
              <a:rPr lang="ja-JP" altLang="en-US" sz="1100" dirty="0"/>
              <a:t>（遅い）</a:t>
            </a:r>
            <a:r>
              <a:rPr lang="en-US" altLang="ja-JP" sz="1100" dirty="0"/>
              <a:t>0-255</a:t>
            </a:r>
            <a:r>
              <a:rPr lang="ja-JP" altLang="en-US" sz="1100" dirty="0"/>
              <a:t>（早い）で設定</a:t>
            </a:r>
          </a:p>
          <a:p>
            <a:r>
              <a:rPr lang="en-US" altLang="ja-JP" sz="1100" dirty="0"/>
              <a:t>#define MT_DIR_L  3 //</a:t>
            </a:r>
            <a:r>
              <a:rPr lang="ja-JP" altLang="en-US" sz="1100" dirty="0"/>
              <a:t>（バック）</a:t>
            </a:r>
            <a:r>
              <a:rPr lang="en-US" altLang="ja-JP" sz="1100" dirty="0"/>
              <a:t>0-1</a:t>
            </a:r>
            <a:r>
              <a:rPr lang="ja-JP" altLang="en-US" sz="1100" dirty="0"/>
              <a:t>（前進）を設定</a:t>
            </a:r>
          </a:p>
          <a:p>
            <a:r>
              <a:rPr lang="en-US" altLang="ja-JP" sz="1100" dirty="0"/>
              <a:t>#define MT_PWM_R  6 //</a:t>
            </a:r>
            <a:r>
              <a:rPr lang="ja-JP" altLang="en-US" sz="1100" dirty="0"/>
              <a:t>（遅い）</a:t>
            </a:r>
            <a:r>
              <a:rPr lang="en-US" altLang="ja-JP" sz="1100" dirty="0"/>
              <a:t>0-255</a:t>
            </a:r>
            <a:r>
              <a:rPr lang="ja-JP" altLang="en-US" sz="1100" dirty="0"/>
              <a:t>（早い）で設定</a:t>
            </a:r>
          </a:p>
          <a:p>
            <a:r>
              <a:rPr lang="en-US" altLang="ja-JP" sz="1100" dirty="0"/>
              <a:t>#define MT_DIR_R  2 //</a:t>
            </a:r>
            <a:r>
              <a:rPr lang="ja-JP" altLang="en-US" sz="1100" dirty="0"/>
              <a:t>（前進）</a:t>
            </a:r>
            <a:r>
              <a:rPr lang="en-US" altLang="ja-JP" sz="1100" dirty="0"/>
              <a:t>0-1</a:t>
            </a:r>
            <a:r>
              <a:rPr lang="ja-JP" altLang="en-US" sz="1100" dirty="0"/>
              <a:t>（バッグ）を設定</a:t>
            </a:r>
          </a:p>
          <a:p>
            <a:endParaRPr lang="ja-JP" altLang="en-US" sz="1100" dirty="0"/>
          </a:p>
          <a:p>
            <a:r>
              <a:rPr lang="en-US" altLang="ja-JP" sz="1100" dirty="0"/>
              <a:t>// put your setup code here, to run once:</a:t>
            </a:r>
          </a:p>
          <a:p>
            <a:r>
              <a:rPr lang="en-US" altLang="ja-JP" sz="1100" dirty="0"/>
              <a:t>void setup() {</a:t>
            </a:r>
          </a:p>
          <a:p>
            <a:r>
              <a:rPr lang="en-US" altLang="ja-JP" sz="1100" dirty="0"/>
              <a:t>  // I/O</a:t>
            </a:r>
            <a:r>
              <a:rPr lang="ja-JP" altLang="en-US" sz="1100" dirty="0"/>
              <a:t>ポート設定</a:t>
            </a:r>
          </a:p>
          <a:p>
            <a:r>
              <a:rPr lang="ja-JP" altLang="en-US" sz="1100" dirty="0"/>
              <a:t>  </a:t>
            </a:r>
            <a:r>
              <a:rPr lang="en-US" altLang="ja-JP" sz="1100" dirty="0" err="1"/>
              <a:t>pinMode</a:t>
            </a:r>
            <a:r>
              <a:rPr lang="en-US" altLang="ja-JP" sz="1100" dirty="0"/>
              <a:t>(LED, OUTPUT);         // LED</a:t>
            </a:r>
            <a:r>
              <a:rPr lang="ja-JP" altLang="en-US" sz="1100" dirty="0"/>
              <a:t>出力（ｻﾝﾌﾟﾙでは使用せず）</a:t>
            </a:r>
          </a:p>
          <a:p>
            <a:r>
              <a:rPr lang="ja-JP" altLang="en-US" sz="1100" dirty="0"/>
              <a:t>  </a:t>
            </a:r>
            <a:r>
              <a:rPr lang="en-US" altLang="ja-JP" sz="1100" dirty="0" err="1"/>
              <a:t>pinMode</a:t>
            </a:r>
            <a:r>
              <a:rPr lang="en-US" altLang="ja-JP" sz="1100" dirty="0"/>
              <a:t>(SW_R, INPUT_PULLUP);  // </a:t>
            </a:r>
            <a:r>
              <a:rPr lang="ja-JP" altLang="en-US" sz="1100" dirty="0"/>
              <a:t>右ｽｲｯﾁﾌﾟﾙｱｯﾌﾟ設定</a:t>
            </a:r>
          </a:p>
          <a:p>
            <a:r>
              <a:rPr lang="ja-JP" altLang="en-US" sz="1100" dirty="0"/>
              <a:t>  </a:t>
            </a:r>
            <a:r>
              <a:rPr lang="en-US" altLang="ja-JP" sz="1100" dirty="0"/>
              <a:t>// </a:t>
            </a:r>
            <a:r>
              <a:rPr lang="ja-JP" altLang="en-US" sz="1100" dirty="0"/>
              <a:t>モータ回転方向設定（左右とも前進）</a:t>
            </a:r>
          </a:p>
          <a:p>
            <a:r>
              <a:rPr lang="ja-JP" altLang="en-US" sz="1100" dirty="0"/>
              <a:t>  </a:t>
            </a:r>
            <a:r>
              <a:rPr lang="en-US" altLang="ja-JP" sz="1100" dirty="0" err="1"/>
              <a:t>digitalWrite</a:t>
            </a:r>
            <a:r>
              <a:rPr lang="en-US" altLang="ja-JP" sz="1100" dirty="0"/>
              <a:t>(MT_DIR_L, 1);</a:t>
            </a:r>
          </a:p>
          <a:p>
            <a:r>
              <a:rPr lang="en-US" altLang="ja-JP" sz="1100" dirty="0"/>
              <a:t>  </a:t>
            </a:r>
            <a:r>
              <a:rPr lang="en-US" altLang="ja-JP" sz="1100" dirty="0" err="1"/>
              <a:t>digitalWrite</a:t>
            </a:r>
            <a:r>
              <a:rPr lang="en-US" altLang="ja-JP" sz="1100" dirty="0"/>
              <a:t>(MT_DIR_R, 0);</a:t>
            </a:r>
          </a:p>
          <a:p>
            <a:r>
              <a:rPr lang="en-US" altLang="ja-JP" sz="1100" dirty="0"/>
              <a:t>  // </a:t>
            </a:r>
            <a:r>
              <a:rPr lang="ja-JP" altLang="en-US" sz="1100" dirty="0"/>
              <a:t>シリアル通信開始</a:t>
            </a:r>
          </a:p>
          <a:p>
            <a:r>
              <a:rPr lang="ja-JP" altLang="en-US" sz="1100" dirty="0"/>
              <a:t>  </a:t>
            </a:r>
            <a:r>
              <a:rPr lang="en-US" altLang="ja-JP" sz="1100" dirty="0" err="1"/>
              <a:t>Serial.begin</a:t>
            </a:r>
            <a:r>
              <a:rPr lang="en-US" altLang="ja-JP" sz="1100" dirty="0"/>
              <a:t>(9600);</a:t>
            </a:r>
          </a:p>
          <a:p>
            <a:endParaRPr lang="en-US" altLang="ja-JP" sz="1100" dirty="0"/>
          </a:p>
          <a:p>
            <a:r>
              <a:rPr lang="en-US" altLang="ja-JP" sz="1100" dirty="0"/>
              <a:t>  // </a:t>
            </a:r>
            <a:r>
              <a:rPr lang="ja-JP" altLang="en-US" sz="1100" dirty="0"/>
              <a:t>右スイッチが</a:t>
            </a:r>
            <a:r>
              <a:rPr lang="en-US" altLang="ja-JP" sz="1100" dirty="0"/>
              <a:t>ON</a:t>
            </a:r>
            <a:r>
              <a:rPr lang="ja-JP" altLang="en-US" sz="1100" dirty="0"/>
              <a:t>になるまで初期ループ</a:t>
            </a:r>
          </a:p>
          <a:p>
            <a:r>
              <a:rPr lang="ja-JP" altLang="en-US" sz="1100" dirty="0"/>
              <a:t>  </a:t>
            </a:r>
            <a:r>
              <a:rPr lang="en-US" altLang="ja-JP" sz="1100" dirty="0"/>
              <a:t>while (1) {</a:t>
            </a:r>
          </a:p>
          <a:p>
            <a:r>
              <a:rPr lang="en-US" altLang="ja-JP" sz="1100" dirty="0"/>
              <a:t>    //</a:t>
            </a:r>
            <a:r>
              <a:rPr lang="ja-JP" altLang="en-US" sz="1100" dirty="0"/>
              <a:t>右スイッチでループを出て走行開始</a:t>
            </a:r>
          </a:p>
          <a:p>
            <a:r>
              <a:rPr lang="ja-JP" altLang="en-US" sz="1100" dirty="0"/>
              <a:t>    </a:t>
            </a:r>
            <a:r>
              <a:rPr lang="en-US" altLang="ja-JP" sz="1100" dirty="0"/>
              <a:t>if (</a:t>
            </a:r>
            <a:r>
              <a:rPr lang="en-US" altLang="ja-JP" sz="1100" dirty="0" err="1"/>
              <a:t>digitalRead</a:t>
            </a:r>
            <a:r>
              <a:rPr lang="en-US" altLang="ja-JP" sz="1100" dirty="0"/>
              <a:t>(SW_R) == 0) {break;}</a:t>
            </a:r>
          </a:p>
          <a:p>
            <a:r>
              <a:rPr lang="en-US" altLang="ja-JP" sz="1100" dirty="0">
                <a:solidFill>
                  <a:schemeClr val="bg1">
                    <a:lumMod val="75000"/>
                  </a:schemeClr>
                </a:solidFill>
              </a:rPr>
              <a:t>    //</a:t>
            </a:r>
            <a:r>
              <a:rPr lang="ja-JP" altLang="en-US" sz="1100" dirty="0">
                <a:solidFill>
                  <a:schemeClr val="bg1">
                    <a:lumMod val="75000"/>
                  </a:schemeClr>
                </a:solidFill>
              </a:rPr>
              <a:t>ラインセンサ</a:t>
            </a:r>
            <a:r>
              <a:rPr lang="en-US" altLang="ja-JP" sz="1100" dirty="0">
                <a:solidFill>
                  <a:schemeClr val="bg1">
                    <a:lumMod val="75000"/>
                  </a:schemeClr>
                </a:solidFill>
              </a:rPr>
              <a:t>A/D</a:t>
            </a:r>
            <a:r>
              <a:rPr lang="ja-JP" altLang="en-US" sz="1100" dirty="0">
                <a:solidFill>
                  <a:schemeClr val="bg1">
                    <a:lumMod val="75000"/>
                  </a:schemeClr>
                </a:solidFill>
              </a:rPr>
              <a:t>値 ｼﾘｱﾙﾓﾆﾀに出力</a:t>
            </a:r>
          </a:p>
          <a:p>
            <a:r>
              <a:rPr lang="ja-JP" altLang="en-US" sz="1100" dirty="0">
                <a:solidFill>
                  <a:schemeClr val="bg1">
                    <a:lumMod val="75000"/>
                  </a:schemeClr>
                </a:solidFill>
              </a:rPr>
              <a:t>    </a:t>
            </a:r>
            <a:r>
              <a:rPr lang="en-US" altLang="ja-JP" sz="1100" dirty="0" err="1">
                <a:solidFill>
                  <a:schemeClr val="bg1">
                    <a:lumMod val="75000"/>
                  </a:schemeClr>
                </a:solidFill>
              </a:rPr>
              <a:t>Serial.print</a:t>
            </a:r>
            <a:r>
              <a:rPr lang="en-US" altLang="ja-JP" sz="1100" dirty="0">
                <a:solidFill>
                  <a:schemeClr val="bg1">
                    <a:lumMod val="75000"/>
                  </a:schemeClr>
                </a:solidFill>
              </a:rPr>
              <a:t>(</a:t>
            </a:r>
            <a:r>
              <a:rPr lang="en-US" altLang="ja-JP" sz="1100" dirty="0" err="1">
                <a:solidFill>
                  <a:schemeClr val="bg1">
                    <a:lumMod val="75000"/>
                  </a:schemeClr>
                </a:solidFill>
              </a:rPr>
              <a:t>analogRead</a:t>
            </a:r>
            <a:r>
              <a:rPr lang="en-US" altLang="ja-JP" sz="1100" dirty="0">
                <a:solidFill>
                  <a:schemeClr val="bg1">
                    <a:lumMod val="75000"/>
                  </a:schemeClr>
                </a:solidFill>
              </a:rPr>
              <a:t>(LS_L2)); //</a:t>
            </a:r>
            <a:r>
              <a:rPr lang="ja-JP" altLang="en-US" sz="1100" dirty="0">
                <a:solidFill>
                  <a:schemeClr val="bg1">
                    <a:lumMod val="75000"/>
                  </a:schemeClr>
                </a:solidFill>
              </a:rPr>
              <a:t>ラインセンサ左外の値を表示</a:t>
            </a:r>
          </a:p>
          <a:p>
            <a:r>
              <a:rPr lang="ja-JP" altLang="en-US" sz="1100" dirty="0">
                <a:solidFill>
                  <a:schemeClr val="bg1">
                    <a:lumMod val="75000"/>
                  </a:schemeClr>
                </a:solidFill>
              </a:rPr>
              <a:t>    </a:t>
            </a:r>
            <a:r>
              <a:rPr lang="en-US" altLang="ja-JP" sz="1100" dirty="0" err="1">
                <a:solidFill>
                  <a:schemeClr val="bg1">
                    <a:lumMod val="75000"/>
                  </a:schemeClr>
                </a:solidFill>
              </a:rPr>
              <a:t>Serial.print</a:t>
            </a:r>
            <a:r>
              <a:rPr lang="en-US" altLang="ja-JP" sz="1100" dirty="0">
                <a:solidFill>
                  <a:schemeClr val="bg1">
                    <a:lumMod val="75000"/>
                  </a:schemeClr>
                </a:solidFill>
              </a:rPr>
              <a:t>("\t");</a:t>
            </a:r>
          </a:p>
          <a:p>
            <a:r>
              <a:rPr lang="en-US" altLang="ja-JP" sz="1100" dirty="0">
                <a:solidFill>
                  <a:schemeClr val="bg1">
                    <a:lumMod val="75000"/>
                  </a:schemeClr>
                </a:solidFill>
              </a:rPr>
              <a:t>    </a:t>
            </a:r>
            <a:r>
              <a:rPr lang="en-US" altLang="ja-JP" sz="1100" dirty="0" err="1">
                <a:solidFill>
                  <a:schemeClr val="bg1">
                    <a:lumMod val="75000"/>
                  </a:schemeClr>
                </a:solidFill>
              </a:rPr>
              <a:t>Serial.print</a:t>
            </a:r>
            <a:r>
              <a:rPr lang="en-US" altLang="ja-JP" sz="1100" dirty="0">
                <a:solidFill>
                  <a:schemeClr val="bg1">
                    <a:lumMod val="75000"/>
                  </a:schemeClr>
                </a:solidFill>
              </a:rPr>
              <a:t>(</a:t>
            </a:r>
            <a:r>
              <a:rPr lang="en-US" altLang="ja-JP" sz="1100" dirty="0" err="1">
                <a:solidFill>
                  <a:schemeClr val="bg1">
                    <a:lumMod val="75000"/>
                  </a:schemeClr>
                </a:solidFill>
              </a:rPr>
              <a:t>analogRead</a:t>
            </a:r>
            <a:r>
              <a:rPr lang="en-US" altLang="ja-JP" sz="1100" dirty="0">
                <a:solidFill>
                  <a:schemeClr val="bg1">
                    <a:lumMod val="75000"/>
                  </a:schemeClr>
                </a:solidFill>
              </a:rPr>
              <a:t>(LS_R2)); //</a:t>
            </a:r>
            <a:r>
              <a:rPr lang="ja-JP" altLang="en-US" sz="1100" dirty="0">
                <a:solidFill>
                  <a:schemeClr val="bg1">
                    <a:lumMod val="75000"/>
                  </a:schemeClr>
                </a:solidFill>
              </a:rPr>
              <a:t>ラインセンサ右外の値を表示</a:t>
            </a:r>
          </a:p>
          <a:p>
            <a:r>
              <a:rPr lang="ja-JP" altLang="en-US" sz="1100" dirty="0">
                <a:solidFill>
                  <a:schemeClr val="bg1">
                    <a:lumMod val="75000"/>
                  </a:schemeClr>
                </a:solidFill>
              </a:rPr>
              <a:t>    </a:t>
            </a:r>
            <a:r>
              <a:rPr lang="en-US" altLang="ja-JP" sz="1100" dirty="0" err="1">
                <a:solidFill>
                  <a:schemeClr val="bg1">
                    <a:lumMod val="75000"/>
                  </a:schemeClr>
                </a:solidFill>
              </a:rPr>
              <a:t>Serial.println</a:t>
            </a:r>
            <a:r>
              <a:rPr lang="en-US" altLang="ja-JP" sz="1100" dirty="0">
                <a:solidFill>
                  <a:schemeClr val="bg1">
                    <a:lumMod val="75000"/>
                  </a:schemeClr>
                </a:solidFill>
              </a:rPr>
              <a:t>("");      // </a:t>
            </a:r>
            <a:r>
              <a:rPr lang="ja-JP" altLang="en-US" sz="1100" dirty="0">
                <a:solidFill>
                  <a:schemeClr val="bg1">
                    <a:lumMod val="75000"/>
                  </a:schemeClr>
                </a:solidFill>
              </a:rPr>
              <a:t>改行</a:t>
            </a:r>
          </a:p>
          <a:p>
            <a:r>
              <a:rPr lang="ja-JP" altLang="en-US" sz="1100" dirty="0"/>
              <a:t>  </a:t>
            </a:r>
            <a:r>
              <a:rPr lang="en-US" altLang="ja-JP" sz="1100" dirty="0"/>
              <a:t>}</a:t>
            </a:r>
          </a:p>
          <a:p>
            <a:r>
              <a:rPr lang="en-US" altLang="ja-JP" sz="1100" dirty="0"/>
              <a:t>}</a:t>
            </a:r>
          </a:p>
          <a:p>
            <a:endParaRPr lang="en-US" altLang="ja-JP" sz="1100" dirty="0"/>
          </a:p>
          <a:p>
            <a:r>
              <a:rPr lang="en-US" altLang="ja-JP" sz="1100" dirty="0">
                <a:solidFill>
                  <a:schemeClr val="bg1">
                    <a:lumMod val="75000"/>
                  </a:schemeClr>
                </a:solidFill>
              </a:rPr>
              <a:t>// put your main code here, to run repeatedly:</a:t>
            </a:r>
          </a:p>
          <a:p>
            <a:r>
              <a:rPr lang="en-US" altLang="ja-JP" sz="1100" dirty="0"/>
              <a:t>void loop() {</a:t>
            </a:r>
          </a:p>
          <a:p>
            <a:r>
              <a:rPr lang="en-US" altLang="ja-JP" sz="1100" dirty="0"/>
              <a:t>  if (</a:t>
            </a:r>
            <a:r>
              <a:rPr lang="en-US" altLang="ja-JP" sz="1100" dirty="0" err="1"/>
              <a:t>analogRead</a:t>
            </a:r>
            <a:r>
              <a:rPr lang="en-US" altLang="ja-JP" sz="1100" dirty="0"/>
              <a:t>(LS_L2) &gt; THREAD_LINE) {  //</a:t>
            </a:r>
            <a:r>
              <a:rPr lang="ja-JP" altLang="en-US" sz="1100" dirty="0"/>
              <a:t>左ラインセンサー白？</a:t>
            </a:r>
          </a:p>
          <a:p>
            <a:r>
              <a:rPr lang="ja-JP" altLang="en-US" sz="1100" dirty="0"/>
              <a:t>   </a:t>
            </a:r>
            <a:r>
              <a:rPr lang="en-US" altLang="ja-JP" sz="1100" dirty="0"/>
              <a:t>if (</a:t>
            </a:r>
            <a:r>
              <a:rPr lang="en-US" altLang="ja-JP" sz="1100" dirty="0" err="1"/>
              <a:t>analogRead</a:t>
            </a:r>
            <a:r>
              <a:rPr lang="en-US" altLang="ja-JP" sz="1100" dirty="0"/>
              <a:t>(LS_R2) &gt; THREAD_LINE) {  //</a:t>
            </a:r>
            <a:r>
              <a:rPr lang="ja-JP" altLang="en-US" sz="1100" dirty="0"/>
              <a:t>右ラインセンサー白？</a:t>
            </a:r>
          </a:p>
          <a:p>
            <a:r>
              <a:rPr lang="ja-JP" altLang="en-US" sz="1100" dirty="0"/>
              <a:t>    </a:t>
            </a:r>
            <a:r>
              <a:rPr lang="en-US" altLang="ja-JP" sz="1100" dirty="0"/>
              <a:t>//</a:t>
            </a:r>
            <a:r>
              <a:rPr lang="ja-JP" altLang="en-US" sz="1100" dirty="0"/>
              <a:t>左ラインセンサー白・右ラインセンサー白だったら直進</a:t>
            </a:r>
          </a:p>
          <a:p>
            <a:r>
              <a:rPr lang="ja-JP" altLang="en-US" sz="1100" dirty="0"/>
              <a:t>    </a:t>
            </a:r>
            <a:r>
              <a:rPr lang="en-US" altLang="ja-JP" sz="1100" dirty="0" err="1"/>
              <a:t>analogWrite</a:t>
            </a:r>
            <a:r>
              <a:rPr lang="en-US" altLang="ja-JP" sz="1100" dirty="0"/>
              <a:t>(MT_PWM_L, </a:t>
            </a:r>
            <a:r>
              <a:rPr lang="en-US" altLang="ja-JP" sz="1100" dirty="0" err="1"/>
              <a:t>Pwm</a:t>
            </a:r>
            <a:r>
              <a:rPr lang="en-US" altLang="ja-JP" sz="1100" dirty="0"/>
              <a:t>);       // </a:t>
            </a:r>
            <a:r>
              <a:rPr lang="ja-JP" altLang="en-US" sz="1100" dirty="0"/>
              <a:t>左モーター回転</a:t>
            </a:r>
            <a:br>
              <a:rPr lang="en-US" altLang="ja-JP" sz="1100" dirty="0"/>
            </a:br>
            <a:r>
              <a:rPr lang="en-US" altLang="ja-JP" sz="1100" dirty="0"/>
              <a:t>    </a:t>
            </a:r>
            <a:r>
              <a:rPr lang="en-US" altLang="ja-JP" sz="1100" dirty="0" err="1"/>
              <a:t>analogWrite</a:t>
            </a:r>
            <a:r>
              <a:rPr lang="en-US" altLang="ja-JP" sz="1100" dirty="0"/>
              <a:t>(MT_PWM_R, </a:t>
            </a:r>
            <a:r>
              <a:rPr lang="en-US" altLang="ja-JP" sz="1100" dirty="0" err="1"/>
              <a:t>Pwm</a:t>
            </a:r>
            <a:r>
              <a:rPr lang="en-US" altLang="ja-JP" sz="1100" dirty="0"/>
              <a:t>);       // </a:t>
            </a:r>
            <a:r>
              <a:rPr lang="ja-JP" altLang="en-US" sz="1100" dirty="0"/>
              <a:t>右モーター回転</a:t>
            </a:r>
            <a:endParaRPr lang="en-US" altLang="ja-JP" sz="1100" dirty="0"/>
          </a:p>
          <a:p>
            <a:r>
              <a:rPr lang="en-US" altLang="ja-JP" sz="1100" dirty="0"/>
              <a:t>   }else{</a:t>
            </a:r>
          </a:p>
          <a:p>
            <a:r>
              <a:rPr lang="en-US" altLang="ja-JP" sz="1100" dirty="0"/>
              <a:t>    //  </a:t>
            </a:r>
            <a:r>
              <a:rPr lang="ja-JP" altLang="en-US" sz="1100" dirty="0"/>
              <a:t>左ラインセンサー白・右ラインセンサー黒だったら右へ曲がる</a:t>
            </a:r>
          </a:p>
          <a:p>
            <a:r>
              <a:rPr lang="ja-JP" altLang="en-US" sz="1100" dirty="0"/>
              <a:t>    </a:t>
            </a:r>
            <a:r>
              <a:rPr lang="en-US" altLang="ja-JP" sz="1100" dirty="0" err="1"/>
              <a:t>analogWrite</a:t>
            </a:r>
            <a:r>
              <a:rPr lang="en-US" altLang="ja-JP" sz="1100" dirty="0"/>
              <a:t>(MT_PWM_L, </a:t>
            </a:r>
            <a:r>
              <a:rPr lang="en-US" altLang="ja-JP" sz="1100" dirty="0" err="1"/>
              <a:t>Pwm</a:t>
            </a:r>
            <a:r>
              <a:rPr lang="en-US" altLang="ja-JP" sz="1100" dirty="0"/>
              <a:t>);       // </a:t>
            </a:r>
            <a:r>
              <a:rPr lang="ja-JP" altLang="en-US" sz="1100" dirty="0"/>
              <a:t>左モーター回転</a:t>
            </a:r>
            <a:endParaRPr lang="en-US" altLang="ja-JP" sz="1100" dirty="0"/>
          </a:p>
          <a:p>
            <a:r>
              <a:rPr lang="en-US" altLang="ja-JP" sz="1100" dirty="0"/>
              <a:t>    </a:t>
            </a:r>
            <a:r>
              <a:rPr lang="en-US" altLang="ja-JP" sz="1100" dirty="0" err="1"/>
              <a:t>analogWrite</a:t>
            </a:r>
            <a:r>
              <a:rPr lang="en-US" altLang="ja-JP" sz="1100" dirty="0"/>
              <a:t>(MT_PWM_R, 0);             // </a:t>
            </a:r>
            <a:r>
              <a:rPr lang="ja-JP" altLang="en-US" sz="1100" dirty="0"/>
              <a:t>右モーター停止</a:t>
            </a:r>
            <a:endParaRPr lang="en-US" altLang="ja-JP" sz="1100" dirty="0"/>
          </a:p>
          <a:p>
            <a:r>
              <a:rPr lang="en-US" altLang="ja-JP" sz="1100" dirty="0"/>
              <a:t>   }</a:t>
            </a:r>
          </a:p>
          <a:p>
            <a:r>
              <a:rPr lang="en-US" altLang="ja-JP" sz="1100" dirty="0"/>
              <a:t>  }else{</a:t>
            </a:r>
          </a:p>
          <a:p>
            <a:r>
              <a:rPr lang="en-US" altLang="ja-JP" sz="1100" dirty="0"/>
              <a:t>   if (</a:t>
            </a:r>
            <a:r>
              <a:rPr lang="en-US" altLang="ja-JP" sz="1100" dirty="0" err="1"/>
              <a:t>analogRead</a:t>
            </a:r>
            <a:r>
              <a:rPr lang="en-US" altLang="ja-JP" sz="1100" dirty="0"/>
              <a:t>(LS_R2) &gt; THREAD_LINE) {  //</a:t>
            </a:r>
            <a:r>
              <a:rPr lang="ja-JP" altLang="en-US" sz="1100" dirty="0"/>
              <a:t>右ラインセンサー白？</a:t>
            </a:r>
          </a:p>
          <a:p>
            <a:r>
              <a:rPr lang="ja-JP" altLang="en-US" sz="1100" dirty="0"/>
              <a:t>    </a:t>
            </a:r>
            <a:r>
              <a:rPr lang="en-US" altLang="ja-JP" sz="1100" dirty="0"/>
              <a:t>//  </a:t>
            </a:r>
            <a:r>
              <a:rPr lang="ja-JP" altLang="en-US" sz="1100" dirty="0"/>
              <a:t>左ラインセンサー黒・右ラインセンサー白だったら左へ曲がる</a:t>
            </a:r>
          </a:p>
          <a:p>
            <a:r>
              <a:rPr lang="ja-JP" altLang="en-US" sz="1100" dirty="0"/>
              <a:t>    </a:t>
            </a:r>
            <a:r>
              <a:rPr lang="en-US" altLang="ja-JP" sz="1100" dirty="0" err="1"/>
              <a:t>analogWrite</a:t>
            </a:r>
            <a:r>
              <a:rPr lang="en-US" altLang="ja-JP" sz="1100" dirty="0"/>
              <a:t>(MT_PWM_L, 0);              // </a:t>
            </a:r>
            <a:r>
              <a:rPr lang="ja-JP" altLang="en-US" sz="1100" dirty="0"/>
              <a:t>左モーター停止</a:t>
            </a:r>
            <a:endParaRPr lang="en-US" altLang="ja-JP" sz="1100" dirty="0"/>
          </a:p>
          <a:p>
            <a:r>
              <a:rPr lang="en-US" altLang="ja-JP" sz="1100" dirty="0"/>
              <a:t>    </a:t>
            </a:r>
            <a:r>
              <a:rPr lang="en-US" altLang="ja-JP" sz="1100" dirty="0" err="1"/>
              <a:t>analogWrite</a:t>
            </a:r>
            <a:r>
              <a:rPr lang="en-US" altLang="ja-JP" sz="1100" dirty="0"/>
              <a:t>(MT_PWM_R, </a:t>
            </a:r>
            <a:r>
              <a:rPr lang="en-US" altLang="ja-JP" sz="1100" dirty="0" err="1"/>
              <a:t>Pwm</a:t>
            </a:r>
            <a:r>
              <a:rPr lang="en-US" altLang="ja-JP" sz="1100" dirty="0"/>
              <a:t>);       // </a:t>
            </a:r>
            <a:r>
              <a:rPr lang="ja-JP" altLang="en-US" sz="1100" dirty="0"/>
              <a:t>右モーター回転</a:t>
            </a:r>
            <a:endParaRPr lang="en-US" altLang="ja-JP" sz="1100" dirty="0"/>
          </a:p>
          <a:p>
            <a:r>
              <a:rPr lang="en-US" altLang="ja-JP" sz="1100" dirty="0"/>
              <a:t>   }else{</a:t>
            </a:r>
          </a:p>
          <a:p>
            <a:r>
              <a:rPr lang="en-US" altLang="ja-JP" sz="1100" dirty="0"/>
              <a:t>    //  </a:t>
            </a:r>
            <a:r>
              <a:rPr lang="ja-JP" altLang="en-US" sz="1100" dirty="0"/>
              <a:t>左ラインセンサー黒・右ラインセンサー黒だったら直進</a:t>
            </a:r>
          </a:p>
          <a:p>
            <a:r>
              <a:rPr lang="ja-JP" altLang="en-US" sz="1100" dirty="0"/>
              <a:t>    </a:t>
            </a:r>
            <a:r>
              <a:rPr lang="en-US" altLang="ja-JP" sz="1100" dirty="0" err="1"/>
              <a:t>analogWrite</a:t>
            </a:r>
            <a:r>
              <a:rPr lang="en-US" altLang="ja-JP" sz="1100" dirty="0"/>
              <a:t>(MT_PWM_L, </a:t>
            </a:r>
            <a:r>
              <a:rPr lang="en-US" altLang="ja-JP" sz="1100" dirty="0" err="1"/>
              <a:t>Pwm</a:t>
            </a:r>
            <a:r>
              <a:rPr lang="en-US" altLang="ja-JP" sz="1100" dirty="0"/>
              <a:t>);       // </a:t>
            </a:r>
            <a:r>
              <a:rPr lang="ja-JP" altLang="en-US" sz="1100" dirty="0"/>
              <a:t>左モーター回転</a:t>
            </a:r>
            <a:endParaRPr lang="en-US" altLang="ja-JP" sz="1100" dirty="0"/>
          </a:p>
          <a:p>
            <a:r>
              <a:rPr lang="en-US" altLang="ja-JP" sz="1100" dirty="0"/>
              <a:t>    </a:t>
            </a:r>
            <a:r>
              <a:rPr lang="en-US" altLang="ja-JP" sz="1100" dirty="0" err="1"/>
              <a:t>analogWrite</a:t>
            </a:r>
            <a:r>
              <a:rPr lang="en-US" altLang="ja-JP" sz="1100" dirty="0"/>
              <a:t>(MT_PWM_R, </a:t>
            </a:r>
            <a:r>
              <a:rPr lang="en-US" altLang="ja-JP" sz="1100" dirty="0" err="1"/>
              <a:t>Pwm</a:t>
            </a:r>
            <a:r>
              <a:rPr lang="en-US" altLang="ja-JP" sz="1100" dirty="0"/>
              <a:t>);       // </a:t>
            </a:r>
            <a:r>
              <a:rPr lang="ja-JP" altLang="en-US" sz="1100" dirty="0"/>
              <a:t>右モーター回転</a:t>
            </a:r>
            <a:endParaRPr lang="en-US" altLang="ja-JP" sz="1100" dirty="0"/>
          </a:p>
          <a:p>
            <a:r>
              <a:rPr lang="en-US" altLang="ja-JP" sz="1100" dirty="0"/>
              <a:t>   }</a:t>
            </a:r>
          </a:p>
          <a:p>
            <a:r>
              <a:rPr lang="en-US" altLang="ja-JP" sz="1100" dirty="0"/>
              <a:t>  }</a:t>
            </a:r>
          </a:p>
          <a:p>
            <a:r>
              <a:rPr lang="en-US" altLang="ja-JP" sz="1100" dirty="0"/>
              <a:t>}</a:t>
            </a:r>
            <a:endParaRPr lang="ja-JP" altLang="en-US" sz="1100" dirty="0"/>
          </a:p>
        </p:txBody>
      </p:sp>
      <p:sp>
        <p:nvSpPr>
          <p:cNvPr id="3" name="正方形/長方形 2"/>
          <p:cNvSpPr/>
          <p:nvPr/>
        </p:nvSpPr>
        <p:spPr>
          <a:xfrm>
            <a:off x="469900" y="812409"/>
            <a:ext cx="5524500" cy="11603176"/>
          </a:xfrm>
          <a:prstGeom prst="rect">
            <a:avLst/>
          </a:prstGeom>
        </p:spPr>
        <p:txBody>
          <a:bodyPr wrap="square">
            <a:spAutoFit/>
          </a:bodyPr>
          <a:lstStyle/>
          <a:p>
            <a:r>
              <a:rPr lang="en-US" altLang="ja-JP" sz="1100" dirty="0"/>
              <a:t>// </a:t>
            </a:r>
            <a:r>
              <a:rPr lang="ja-JP" altLang="en-US" sz="1100" dirty="0"/>
              <a:t>ライン閾値</a:t>
            </a:r>
          </a:p>
          <a:p>
            <a:r>
              <a:rPr lang="en-US" altLang="ja-JP" sz="1100" dirty="0"/>
              <a:t>#define THREAD_LINE 250</a:t>
            </a:r>
          </a:p>
          <a:p>
            <a:r>
              <a:rPr lang="en-US" altLang="ja-JP" sz="1100" dirty="0"/>
              <a:t>// </a:t>
            </a:r>
            <a:r>
              <a:rPr lang="ja-JP" altLang="en-US" sz="1100" dirty="0"/>
              <a:t>スピード</a:t>
            </a:r>
          </a:p>
          <a:p>
            <a:r>
              <a:rPr lang="en-US" altLang="ja-JP" sz="1100" dirty="0"/>
              <a:t>#define </a:t>
            </a:r>
            <a:r>
              <a:rPr lang="en-US" altLang="ja-JP" sz="1100" dirty="0" err="1"/>
              <a:t>Pwm</a:t>
            </a:r>
            <a:r>
              <a:rPr lang="en-US" altLang="ja-JP" sz="1100" dirty="0"/>
              <a:t> 50</a:t>
            </a:r>
          </a:p>
          <a:p>
            <a:endParaRPr lang="en-US" altLang="ja-JP" sz="1100" dirty="0"/>
          </a:p>
          <a:p>
            <a:r>
              <a:rPr lang="en-US" altLang="ja-JP" sz="1100" dirty="0"/>
              <a:t>// </a:t>
            </a:r>
            <a:r>
              <a:rPr lang="ja-JP" altLang="en-US" sz="1100" dirty="0"/>
              <a:t>ピン設定</a:t>
            </a:r>
          </a:p>
          <a:p>
            <a:r>
              <a:rPr lang="en-US" altLang="ja-JP" sz="1100" dirty="0">
                <a:solidFill>
                  <a:schemeClr val="bg1">
                    <a:lumMod val="75000"/>
                  </a:schemeClr>
                </a:solidFill>
              </a:rPr>
              <a:t>#define LED       13 //Hi</a:t>
            </a:r>
            <a:r>
              <a:rPr lang="ja-JP" altLang="en-US" sz="1100" dirty="0">
                <a:solidFill>
                  <a:schemeClr val="bg1">
                    <a:lumMod val="75000"/>
                  </a:schemeClr>
                </a:solidFill>
              </a:rPr>
              <a:t>で点灯（ｻﾝﾌﾟﾙでは使用せず）</a:t>
            </a:r>
          </a:p>
          <a:p>
            <a:r>
              <a:rPr lang="en-US" altLang="ja-JP" sz="1100" dirty="0">
                <a:solidFill>
                  <a:schemeClr val="bg1">
                    <a:lumMod val="75000"/>
                  </a:schemeClr>
                </a:solidFill>
              </a:rPr>
              <a:t>#define SW_L      7 //</a:t>
            </a:r>
            <a:r>
              <a:rPr lang="ja-JP" altLang="en-US" sz="1100" dirty="0">
                <a:solidFill>
                  <a:schemeClr val="bg1">
                    <a:lumMod val="75000"/>
                  </a:schemeClr>
                </a:solidFill>
              </a:rPr>
              <a:t>ｻﾝﾌﾟﾙでは使用せず（ｿﾌﾄでﾌﾟﾙｱｯﾌﾟ設定必要）</a:t>
            </a:r>
            <a:endParaRPr lang="en-US" altLang="ja-JP" sz="1100" dirty="0">
              <a:solidFill>
                <a:schemeClr val="bg1">
                  <a:lumMod val="75000"/>
                </a:schemeClr>
              </a:solidFill>
            </a:endParaRPr>
          </a:p>
          <a:p>
            <a:r>
              <a:rPr lang="en-US" altLang="ja-JP" sz="1100" dirty="0"/>
              <a:t>#define SW_R      8 //SW-ON</a:t>
            </a:r>
            <a:r>
              <a:rPr lang="ja-JP" altLang="en-US" sz="1100" dirty="0"/>
              <a:t>で</a:t>
            </a:r>
            <a:r>
              <a:rPr lang="en-US" altLang="ja-JP" sz="1100" dirty="0"/>
              <a:t>Lo</a:t>
            </a:r>
            <a:r>
              <a:rPr lang="ja-JP" altLang="en-US" sz="1100" dirty="0"/>
              <a:t>（ｿﾌﾄでﾌﾟﾙｱｯﾌﾟ設定必要）</a:t>
            </a:r>
            <a:endParaRPr lang="en-US" altLang="ja-JP" sz="1100" dirty="0"/>
          </a:p>
          <a:p>
            <a:endParaRPr lang="ja-JP" altLang="en-US" sz="1100" dirty="0"/>
          </a:p>
          <a:p>
            <a:r>
              <a:rPr lang="en-US" altLang="ja-JP" sz="1100" dirty="0"/>
              <a:t>#define LS_L2     3 //</a:t>
            </a:r>
            <a:r>
              <a:rPr lang="ja-JP" altLang="en-US" sz="1100" dirty="0"/>
              <a:t>外側　</a:t>
            </a:r>
            <a:r>
              <a:rPr lang="en-US" altLang="ja-JP" sz="1100" dirty="0"/>
              <a:t>A/D</a:t>
            </a:r>
            <a:r>
              <a:rPr lang="ja-JP" altLang="en-US" sz="1100" dirty="0"/>
              <a:t>（黒側）</a:t>
            </a:r>
            <a:r>
              <a:rPr lang="en-US" altLang="ja-JP" sz="1100" dirty="0"/>
              <a:t>0-1023</a:t>
            </a:r>
            <a:r>
              <a:rPr lang="ja-JP" altLang="en-US" sz="1100" dirty="0"/>
              <a:t>（白側）</a:t>
            </a:r>
          </a:p>
          <a:p>
            <a:r>
              <a:rPr lang="en-US" altLang="ja-JP" sz="1100" dirty="0">
                <a:solidFill>
                  <a:schemeClr val="bg1">
                    <a:lumMod val="75000"/>
                  </a:schemeClr>
                </a:solidFill>
              </a:rPr>
              <a:t>#define LS_L1     2 //</a:t>
            </a:r>
            <a:r>
              <a:rPr lang="ja-JP" altLang="en-US" sz="1100" dirty="0">
                <a:solidFill>
                  <a:schemeClr val="bg1">
                    <a:lumMod val="75000"/>
                  </a:schemeClr>
                </a:solidFill>
              </a:rPr>
              <a:t>内側　</a:t>
            </a:r>
            <a:r>
              <a:rPr lang="en-US" altLang="ja-JP" sz="1100" dirty="0">
                <a:solidFill>
                  <a:schemeClr val="bg1">
                    <a:lumMod val="75000"/>
                  </a:schemeClr>
                </a:solidFill>
              </a:rPr>
              <a:t>A/D</a:t>
            </a:r>
            <a:r>
              <a:rPr lang="ja-JP" altLang="en-US" sz="1100" dirty="0">
                <a:solidFill>
                  <a:schemeClr val="bg1">
                    <a:lumMod val="75000"/>
                  </a:schemeClr>
                </a:solidFill>
              </a:rPr>
              <a:t>（ｻﾝﾌﾟﾙでは使用せず）　</a:t>
            </a:r>
          </a:p>
          <a:p>
            <a:r>
              <a:rPr lang="en-US" altLang="ja-JP" sz="1100" dirty="0">
                <a:solidFill>
                  <a:schemeClr val="bg1">
                    <a:lumMod val="75000"/>
                  </a:schemeClr>
                </a:solidFill>
              </a:rPr>
              <a:t>#define LS_R1     1 //</a:t>
            </a:r>
            <a:r>
              <a:rPr lang="ja-JP" altLang="en-US" sz="1100" dirty="0">
                <a:solidFill>
                  <a:schemeClr val="bg1">
                    <a:lumMod val="75000"/>
                  </a:schemeClr>
                </a:solidFill>
              </a:rPr>
              <a:t>内側　</a:t>
            </a:r>
            <a:r>
              <a:rPr lang="en-US" altLang="ja-JP" sz="1100" dirty="0">
                <a:solidFill>
                  <a:schemeClr val="bg1">
                    <a:lumMod val="75000"/>
                  </a:schemeClr>
                </a:solidFill>
              </a:rPr>
              <a:t>A/D</a:t>
            </a:r>
            <a:r>
              <a:rPr lang="ja-JP" altLang="en-US" sz="1100" dirty="0">
                <a:solidFill>
                  <a:schemeClr val="bg1">
                    <a:lumMod val="75000"/>
                  </a:schemeClr>
                </a:solidFill>
              </a:rPr>
              <a:t>（ｻﾝﾌﾟﾙでは使用せず）</a:t>
            </a:r>
          </a:p>
          <a:p>
            <a:r>
              <a:rPr lang="en-US" altLang="ja-JP" sz="1100" dirty="0"/>
              <a:t>#define LS_R2     0 //</a:t>
            </a:r>
            <a:r>
              <a:rPr lang="ja-JP" altLang="en-US" sz="1100" dirty="0"/>
              <a:t>外側　</a:t>
            </a:r>
            <a:r>
              <a:rPr lang="en-US" altLang="ja-JP" sz="1100" dirty="0"/>
              <a:t>A/D</a:t>
            </a:r>
            <a:r>
              <a:rPr lang="ja-JP" altLang="en-US" sz="1100" dirty="0"/>
              <a:t>（黒側）</a:t>
            </a:r>
            <a:r>
              <a:rPr lang="en-US" altLang="ja-JP" sz="1100" dirty="0"/>
              <a:t>0-1023</a:t>
            </a:r>
            <a:r>
              <a:rPr lang="ja-JP" altLang="en-US" sz="1100" dirty="0"/>
              <a:t>（白側）</a:t>
            </a:r>
          </a:p>
          <a:p>
            <a:r>
              <a:rPr lang="en-US" altLang="ja-JP" sz="1100" dirty="0">
                <a:solidFill>
                  <a:schemeClr val="bg1">
                    <a:lumMod val="75000"/>
                  </a:schemeClr>
                </a:solidFill>
              </a:rPr>
              <a:t>#define VR_L      7 //A/D</a:t>
            </a:r>
            <a:r>
              <a:rPr lang="ja-JP" altLang="en-US" sz="1100" dirty="0">
                <a:solidFill>
                  <a:schemeClr val="bg1">
                    <a:lumMod val="75000"/>
                  </a:schemeClr>
                </a:solidFill>
              </a:rPr>
              <a:t>（ｻﾝﾌﾟﾙでは使用せず）</a:t>
            </a:r>
          </a:p>
          <a:p>
            <a:r>
              <a:rPr lang="en-US" altLang="ja-JP" sz="1100" dirty="0">
                <a:solidFill>
                  <a:schemeClr val="bg1">
                    <a:lumMod val="75000"/>
                  </a:schemeClr>
                </a:solidFill>
              </a:rPr>
              <a:t>#define VR_R      6 //A/D</a:t>
            </a:r>
            <a:r>
              <a:rPr lang="ja-JP" altLang="en-US" sz="1100" dirty="0">
                <a:solidFill>
                  <a:schemeClr val="bg1">
                    <a:lumMod val="75000"/>
                  </a:schemeClr>
                </a:solidFill>
              </a:rPr>
              <a:t>（ｻﾝﾌﾟﾙでは使用せず）</a:t>
            </a:r>
            <a:endParaRPr lang="en-US" altLang="ja-JP" sz="1100" dirty="0">
              <a:solidFill>
                <a:schemeClr val="bg1">
                  <a:lumMod val="75000"/>
                </a:schemeClr>
              </a:solidFill>
            </a:endParaRPr>
          </a:p>
          <a:p>
            <a:endParaRPr lang="ja-JP" altLang="en-US" sz="1100" dirty="0"/>
          </a:p>
          <a:p>
            <a:r>
              <a:rPr lang="en-US" altLang="ja-JP" sz="1100" dirty="0"/>
              <a:t>#define MT_PWM_L  5 //</a:t>
            </a:r>
            <a:r>
              <a:rPr lang="ja-JP" altLang="en-US" sz="1100" dirty="0"/>
              <a:t>（遅い）</a:t>
            </a:r>
            <a:r>
              <a:rPr lang="en-US" altLang="ja-JP" sz="1100" dirty="0"/>
              <a:t>0-255</a:t>
            </a:r>
            <a:r>
              <a:rPr lang="ja-JP" altLang="en-US" sz="1100" dirty="0"/>
              <a:t>（早い）で設定</a:t>
            </a:r>
          </a:p>
          <a:p>
            <a:r>
              <a:rPr lang="en-US" altLang="ja-JP" sz="1100" dirty="0"/>
              <a:t>#define MT_DIR_L  3 //</a:t>
            </a:r>
            <a:r>
              <a:rPr lang="ja-JP" altLang="en-US" sz="1100" dirty="0"/>
              <a:t>（バック）</a:t>
            </a:r>
            <a:r>
              <a:rPr lang="en-US" altLang="ja-JP" sz="1100" dirty="0"/>
              <a:t>0-1</a:t>
            </a:r>
            <a:r>
              <a:rPr lang="ja-JP" altLang="en-US" sz="1100" dirty="0"/>
              <a:t>（前進）を設定</a:t>
            </a:r>
          </a:p>
          <a:p>
            <a:r>
              <a:rPr lang="en-US" altLang="ja-JP" sz="1100" dirty="0"/>
              <a:t>#define MT_PWM_R  6 //</a:t>
            </a:r>
            <a:r>
              <a:rPr lang="ja-JP" altLang="en-US" sz="1100" dirty="0"/>
              <a:t>（遅い）</a:t>
            </a:r>
            <a:r>
              <a:rPr lang="en-US" altLang="ja-JP" sz="1100" dirty="0"/>
              <a:t>0-255</a:t>
            </a:r>
            <a:r>
              <a:rPr lang="ja-JP" altLang="en-US" sz="1100" dirty="0"/>
              <a:t>（早い）で設定</a:t>
            </a:r>
          </a:p>
          <a:p>
            <a:r>
              <a:rPr lang="en-US" altLang="ja-JP" sz="1100" dirty="0"/>
              <a:t>#define MT_DIR_R  2 //</a:t>
            </a:r>
            <a:r>
              <a:rPr lang="ja-JP" altLang="en-US" sz="1100" dirty="0"/>
              <a:t>（前進）</a:t>
            </a:r>
            <a:r>
              <a:rPr lang="en-US" altLang="ja-JP" sz="1100" dirty="0"/>
              <a:t>0-1</a:t>
            </a:r>
            <a:r>
              <a:rPr lang="ja-JP" altLang="en-US" sz="1100" dirty="0"/>
              <a:t>（バッグ）を設定</a:t>
            </a:r>
          </a:p>
          <a:p>
            <a:endParaRPr lang="ja-JP" altLang="en-US" sz="1100" dirty="0"/>
          </a:p>
          <a:p>
            <a:r>
              <a:rPr lang="en-US" altLang="ja-JP" sz="1100" dirty="0">
                <a:solidFill>
                  <a:schemeClr val="bg1">
                    <a:lumMod val="75000"/>
                  </a:schemeClr>
                </a:solidFill>
              </a:rPr>
              <a:t>// put your setup code here, to run once:</a:t>
            </a:r>
          </a:p>
          <a:p>
            <a:r>
              <a:rPr lang="en-US" altLang="ja-JP" sz="1100" dirty="0"/>
              <a:t>void setup() {</a:t>
            </a:r>
          </a:p>
          <a:p>
            <a:r>
              <a:rPr lang="en-US" altLang="ja-JP" sz="1100" dirty="0"/>
              <a:t>  // I/O</a:t>
            </a:r>
            <a:r>
              <a:rPr lang="ja-JP" altLang="en-US" sz="1100" dirty="0"/>
              <a:t>ポート設定</a:t>
            </a:r>
          </a:p>
          <a:p>
            <a:r>
              <a:rPr lang="ja-JP" altLang="en-US" sz="1100" dirty="0">
                <a:solidFill>
                  <a:schemeClr val="bg1">
                    <a:lumMod val="75000"/>
                  </a:schemeClr>
                </a:solidFill>
              </a:rPr>
              <a:t>  </a:t>
            </a:r>
            <a:r>
              <a:rPr lang="en-US" altLang="ja-JP" sz="1100" dirty="0" err="1">
                <a:solidFill>
                  <a:schemeClr val="bg1">
                    <a:lumMod val="75000"/>
                  </a:schemeClr>
                </a:solidFill>
              </a:rPr>
              <a:t>pinMode</a:t>
            </a:r>
            <a:r>
              <a:rPr lang="en-US" altLang="ja-JP" sz="1100" dirty="0">
                <a:solidFill>
                  <a:schemeClr val="bg1">
                    <a:lumMod val="75000"/>
                  </a:schemeClr>
                </a:solidFill>
              </a:rPr>
              <a:t>(LED, OUTPUT);         // LED</a:t>
            </a:r>
            <a:r>
              <a:rPr lang="ja-JP" altLang="en-US" sz="1100" dirty="0">
                <a:solidFill>
                  <a:schemeClr val="bg1">
                    <a:lumMod val="75000"/>
                  </a:schemeClr>
                </a:solidFill>
              </a:rPr>
              <a:t>出力（ｻﾝﾌﾟﾙでは使用せず）</a:t>
            </a:r>
          </a:p>
          <a:p>
            <a:r>
              <a:rPr lang="ja-JP" altLang="en-US" sz="1100" dirty="0"/>
              <a:t>  </a:t>
            </a:r>
            <a:r>
              <a:rPr lang="en-US" altLang="ja-JP" sz="1100" dirty="0" err="1"/>
              <a:t>pinMode</a:t>
            </a:r>
            <a:r>
              <a:rPr lang="en-US" altLang="ja-JP" sz="1100" dirty="0"/>
              <a:t>(SW_R, INPUT_PULLUP);  // </a:t>
            </a:r>
            <a:r>
              <a:rPr lang="ja-JP" altLang="en-US" sz="1100" dirty="0"/>
              <a:t>右ｽｲｯﾁﾌﾟﾙｱｯﾌﾟ設定</a:t>
            </a:r>
          </a:p>
          <a:p>
            <a:r>
              <a:rPr lang="ja-JP" altLang="en-US" sz="1100" dirty="0"/>
              <a:t>  </a:t>
            </a:r>
            <a:r>
              <a:rPr lang="en-US" altLang="ja-JP" sz="1100" dirty="0"/>
              <a:t>// </a:t>
            </a:r>
            <a:r>
              <a:rPr lang="ja-JP" altLang="en-US" sz="1100" dirty="0"/>
              <a:t>モータ回転方向設定（左右とも前進）</a:t>
            </a:r>
          </a:p>
          <a:p>
            <a:r>
              <a:rPr lang="ja-JP" altLang="en-US" sz="1100" dirty="0"/>
              <a:t>  </a:t>
            </a:r>
            <a:r>
              <a:rPr lang="en-US" altLang="ja-JP" sz="1100" dirty="0" err="1"/>
              <a:t>digitalWrite</a:t>
            </a:r>
            <a:r>
              <a:rPr lang="en-US" altLang="ja-JP" sz="1100" dirty="0"/>
              <a:t>(MT_DIR_L, 1);</a:t>
            </a:r>
          </a:p>
          <a:p>
            <a:r>
              <a:rPr lang="en-US" altLang="ja-JP" sz="1100" dirty="0"/>
              <a:t>  </a:t>
            </a:r>
            <a:r>
              <a:rPr lang="en-US" altLang="ja-JP" sz="1100" dirty="0" err="1"/>
              <a:t>digitalWrite</a:t>
            </a:r>
            <a:r>
              <a:rPr lang="en-US" altLang="ja-JP" sz="1100" dirty="0"/>
              <a:t>(MT_DIR_R, 0);</a:t>
            </a:r>
          </a:p>
          <a:p>
            <a:r>
              <a:rPr lang="en-US" altLang="ja-JP" sz="1100" dirty="0">
                <a:solidFill>
                  <a:schemeClr val="bg1">
                    <a:lumMod val="75000"/>
                  </a:schemeClr>
                </a:solidFill>
              </a:rPr>
              <a:t>  // </a:t>
            </a:r>
            <a:r>
              <a:rPr lang="ja-JP" altLang="en-US" sz="1100" dirty="0">
                <a:solidFill>
                  <a:schemeClr val="bg1">
                    <a:lumMod val="75000"/>
                  </a:schemeClr>
                </a:solidFill>
              </a:rPr>
              <a:t>シリアル通信開始</a:t>
            </a:r>
          </a:p>
          <a:p>
            <a:r>
              <a:rPr lang="ja-JP" altLang="en-US" sz="1100" dirty="0">
                <a:solidFill>
                  <a:schemeClr val="bg1">
                    <a:lumMod val="75000"/>
                  </a:schemeClr>
                </a:solidFill>
              </a:rPr>
              <a:t>  </a:t>
            </a:r>
            <a:r>
              <a:rPr lang="en-US" altLang="ja-JP" sz="1100" dirty="0" err="1">
                <a:solidFill>
                  <a:schemeClr val="bg1">
                    <a:lumMod val="75000"/>
                  </a:schemeClr>
                </a:solidFill>
              </a:rPr>
              <a:t>Serial.begin</a:t>
            </a:r>
            <a:r>
              <a:rPr lang="en-US" altLang="ja-JP" sz="1100" dirty="0">
                <a:solidFill>
                  <a:schemeClr val="bg1">
                    <a:lumMod val="75000"/>
                  </a:schemeClr>
                </a:solidFill>
              </a:rPr>
              <a:t>(9600);</a:t>
            </a:r>
          </a:p>
          <a:p>
            <a:endParaRPr lang="en-US" altLang="ja-JP" sz="1100" dirty="0"/>
          </a:p>
          <a:p>
            <a:r>
              <a:rPr lang="en-US" altLang="ja-JP" sz="1100" dirty="0"/>
              <a:t>  // </a:t>
            </a:r>
            <a:r>
              <a:rPr lang="ja-JP" altLang="en-US" sz="1100" dirty="0"/>
              <a:t>右スイッチが</a:t>
            </a:r>
            <a:r>
              <a:rPr lang="en-US" altLang="ja-JP" sz="1100" dirty="0"/>
              <a:t>ON</a:t>
            </a:r>
            <a:r>
              <a:rPr lang="ja-JP" altLang="en-US" sz="1100" dirty="0"/>
              <a:t>になるまで初期ループ</a:t>
            </a:r>
          </a:p>
          <a:p>
            <a:r>
              <a:rPr lang="ja-JP" altLang="en-US" sz="1100" dirty="0"/>
              <a:t>  </a:t>
            </a:r>
            <a:r>
              <a:rPr lang="en-US" altLang="ja-JP" sz="1100" dirty="0"/>
              <a:t>while (1) {</a:t>
            </a:r>
          </a:p>
          <a:p>
            <a:r>
              <a:rPr lang="en-US" altLang="ja-JP" sz="1100" dirty="0"/>
              <a:t>    //</a:t>
            </a:r>
            <a:r>
              <a:rPr lang="ja-JP" altLang="en-US" sz="1100" dirty="0"/>
              <a:t>右スイッチでループを出て走行開始</a:t>
            </a:r>
          </a:p>
          <a:p>
            <a:r>
              <a:rPr lang="ja-JP" altLang="en-US" sz="1100" dirty="0"/>
              <a:t>    </a:t>
            </a:r>
            <a:r>
              <a:rPr lang="en-US" altLang="ja-JP" sz="1100" dirty="0"/>
              <a:t>if (</a:t>
            </a:r>
            <a:r>
              <a:rPr lang="en-US" altLang="ja-JP" sz="1100" dirty="0" err="1"/>
              <a:t>digitalRead</a:t>
            </a:r>
            <a:r>
              <a:rPr lang="en-US" altLang="ja-JP" sz="1100" dirty="0"/>
              <a:t>(SW_R) == 0) {break;}</a:t>
            </a:r>
          </a:p>
          <a:p>
            <a:r>
              <a:rPr lang="en-US" altLang="ja-JP" sz="1100" dirty="0"/>
              <a:t>    //</a:t>
            </a:r>
            <a:r>
              <a:rPr lang="ja-JP" altLang="en-US" sz="1100" dirty="0"/>
              <a:t>ラインセンサ</a:t>
            </a:r>
            <a:r>
              <a:rPr lang="en-US" altLang="ja-JP" sz="1100" dirty="0"/>
              <a:t>A/D</a:t>
            </a:r>
            <a:r>
              <a:rPr lang="ja-JP" altLang="en-US" sz="1100" dirty="0"/>
              <a:t>値 ｼﾘｱﾙﾓﾆﾀに出力</a:t>
            </a:r>
          </a:p>
          <a:p>
            <a:r>
              <a:rPr lang="ja-JP" altLang="en-US" sz="1100" dirty="0"/>
              <a:t>    </a:t>
            </a:r>
            <a:r>
              <a:rPr lang="en-US" altLang="ja-JP" sz="1100" dirty="0" err="1"/>
              <a:t>Serial.print</a:t>
            </a:r>
            <a:r>
              <a:rPr lang="en-US" altLang="ja-JP" sz="1100" dirty="0"/>
              <a:t>(</a:t>
            </a:r>
            <a:r>
              <a:rPr lang="en-US" altLang="ja-JP" sz="1100" dirty="0" err="1"/>
              <a:t>analogRead</a:t>
            </a:r>
            <a:r>
              <a:rPr lang="en-US" altLang="ja-JP" sz="1100" dirty="0"/>
              <a:t>(LS_L2)); //</a:t>
            </a:r>
            <a:r>
              <a:rPr lang="ja-JP" altLang="en-US" sz="1100" dirty="0"/>
              <a:t>ラインセンサ左外の値を表示</a:t>
            </a:r>
          </a:p>
          <a:p>
            <a:r>
              <a:rPr lang="ja-JP" altLang="en-US" sz="1100" dirty="0"/>
              <a:t>    </a:t>
            </a:r>
            <a:r>
              <a:rPr lang="en-US" altLang="ja-JP" sz="1100" dirty="0" err="1"/>
              <a:t>Serial.print</a:t>
            </a:r>
            <a:r>
              <a:rPr lang="en-US" altLang="ja-JP" sz="1100" dirty="0"/>
              <a:t>("\t");</a:t>
            </a:r>
          </a:p>
          <a:p>
            <a:r>
              <a:rPr lang="en-US" altLang="ja-JP" sz="1100" dirty="0"/>
              <a:t>    </a:t>
            </a:r>
            <a:r>
              <a:rPr lang="en-US" altLang="ja-JP" sz="1100" dirty="0" err="1"/>
              <a:t>Serial.print</a:t>
            </a:r>
            <a:r>
              <a:rPr lang="en-US" altLang="ja-JP" sz="1100" dirty="0"/>
              <a:t>(</a:t>
            </a:r>
            <a:r>
              <a:rPr lang="en-US" altLang="ja-JP" sz="1100" dirty="0" err="1"/>
              <a:t>analogRead</a:t>
            </a:r>
            <a:r>
              <a:rPr lang="en-US" altLang="ja-JP" sz="1100" dirty="0"/>
              <a:t>(LS_R2)); //</a:t>
            </a:r>
            <a:r>
              <a:rPr lang="ja-JP" altLang="en-US" sz="1100" dirty="0"/>
              <a:t>ラインセンサ右外の値を表示</a:t>
            </a:r>
          </a:p>
          <a:p>
            <a:r>
              <a:rPr lang="ja-JP" altLang="en-US" sz="1100" dirty="0"/>
              <a:t>    </a:t>
            </a:r>
            <a:r>
              <a:rPr lang="en-US" altLang="ja-JP" sz="1100" dirty="0" err="1"/>
              <a:t>Serial.println</a:t>
            </a:r>
            <a:r>
              <a:rPr lang="en-US" altLang="ja-JP" sz="1100" dirty="0"/>
              <a:t>("");      // </a:t>
            </a:r>
            <a:r>
              <a:rPr lang="ja-JP" altLang="en-US" sz="1100" dirty="0"/>
              <a:t>改行</a:t>
            </a:r>
          </a:p>
          <a:p>
            <a:r>
              <a:rPr lang="ja-JP" altLang="en-US" sz="1100" dirty="0"/>
              <a:t>  </a:t>
            </a:r>
            <a:r>
              <a:rPr lang="en-US" altLang="ja-JP" sz="1100" dirty="0"/>
              <a:t>}</a:t>
            </a:r>
          </a:p>
          <a:p>
            <a:r>
              <a:rPr lang="en-US" altLang="ja-JP" sz="1100" dirty="0"/>
              <a:t>}</a:t>
            </a:r>
          </a:p>
          <a:p>
            <a:r>
              <a:rPr lang="en-US" altLang="ja-JP" sz="1100" dirty="0"/>
              <a:t>// put your main code here, to run repeatedly:</a:t>
            </a:r>
          </a:p>
          <a:p>
            <a:r>
              <a:rPr lang="en-US" altLang="ja-JP" sz="1100" dirty="0"/>
              <a:t>void loop() {</a:t>
            </a:r>
          </a:p>
          <a:p>
            <a:r>
              <a:rPr lang="en-US" altLang="ja-JP" sz="1100" dirty="0"/>
              <a:t>  if (</a:t>
            </a:r>
            <a:r>
              <a:rPr lang="en-US" altLang="ja-JP" sz="1100" dirty="0" err="1"/>
              <a:t>analogRead</a:t>
            </a:r>
            <a:r>
              <a:rPr lang="en-US" altLang="ja-JP" sz="1100" dirty="0"/>
              <a:t>(LS_L2) &gt; THREAD_LINE) {  //</a:t>
            </a:r>
            <a:r>
              <a:rPr lang="ja-JP" altLang="en-US" sz="1100" dirty="0"/>
              <a:t>左ラインセンサー白？</a:t>
            </a:r>
          </a:p>
          <a:p>
            <a:r>
              <a:rPr lang="ja-JP" altLang="en-US" sz="1100" dirty="0"/>
              <a:t>   </a:t>
            </a:r>
            <a:r>
              <a:rPr lang="en-US" altLang="ja-JP" sz="1100" dirty="0"/>
              <a:t>if (</a:t>
            </a:r>
            <a:r>
              <a:rPr lang="en-US" altLang="ja-JP" sz="1100" dirty="0" err="1"/>
              <a:t>analogRead</a:t>
            </a:r>
            <a:r>
              <a:rPr lang="en-US" altLang="ja-JP" sz="1100" dirty="0"/>
              <a:t>(LS_R2) &gt; THREAD_LINE) {  //</a:t>
            </a:r>
            <a:r>
              <a:rPr lang="ja-JP" altLang="en-US" sz="1100" dirty="0"/>
              <a:t>右ラインセンサー白？</a:t>
            </a:r>
          </a:p>
          <a:p>
            <a:r>
              <a:rPr lang="ja-JP" altLang="en-US" sz="1100" dirty="0"/>
              <a:t>    </a:t>
            </a:r>
            <a:r>
              <a:rPr lang="en-US" altLang="ja-JP" sz="1100" dirty="0"/>
              <a:t>//  </a:t>
            </a:r>
            <a:r>
              <a:rPr lang="ja-JP" altLang="en-US" sz="1100" dirty="0"/>
              <a:t>左右ラインセンサー白だったら直進</a:t>
            </a:r>
          </a:p>
          <a:p>
            <a:r>
              <a:rPr lang="ja-JP" altLang="en-US" sz="1100" dirty="0"/>
              <a:t>    </a:t>
            </a:r>
            <a:r>
              <a:rPr lang="en-US" altLang="ja-JP" sz="1100" dirty="0" err="1"/>
              <a:t>analogWrite</a:t>
            </a:r>
            <a:r>
              <a:rPr lang="en-US" altLang="ja-JP" sz="1100" dirty="0"/>
              <a:t>(MT_PWM_L, </a:t>
            </a:r>
            <a:r>
              <a:rPr lang="en-US" altLang="ja-JP" sz="1100" dirty="0" err="1"/>
              <a:t>Pwm</a:t>
            </a:r>
            <a:r>
              <a:rPr lang="en-US" altLang="ja-JP" sz="1100" dirty="0"/>
              <a:t>);       // </a:t>
            </a:r>
            <a:r>
              <a:rPr lang="ja-JP" altLang="en-US" sz="1100" dirty="0"/>
              <a:t>左モーター</a:t>
            </a:r>
            <a:r>
              <a:rPr lang="en-US" altLang="ja-JP" sz="1100" dirty="0"/>
              <a:t>PWM</a:t>
            </a:r>
          </a:p>
          <a:p>
            <a:r>
              <a:rPr lang="en-US" altLang="ja-JP" sz="1100" dirty="0"/>
              <a:t>    </a:t>
            </a:r>
            <a:r>
              <a:rPr lang="en-US" altLang="ja-JP" sz="1100" dirty="0" err="1"/>
              <a:t>analogWrite</a:t>
            </a:r>
            <a:r>
              <a:rPr lang="en-US" altLang="ja-JP" sz="1100" dirty="0"/>
              <a:t>(MT_PWM_R, </a:t>
            </a:r>
            <a:r>
              <a:rPr lang="en-US" altLang="ja-JP" sz="1100" dirty="0" err="1"/>
              <a:t>Pwm</a:t>
            </a:r>
            <a:r>
              <a:rPr lang="en-US" altLang="ja-JP" sz="1100" dirty="0"/>
              <a:t>);       // </a:t>
            </a:r>
            <a:r>
              <a:rPr lang="ja-JP" altLang="en-US" sz="1100" dirty="0"/>
              <a:t>右モーター</a:t>
            </a:r>
            <a:r>
              <a:rPr lang="en-US" altLang="ja-JP" sz="1100" dirty="0"/>
              <a:t>PWM</a:t>
            </a:r>
          </a:p>
          <a:p>
            <a:r>
              <a:rPr lang="en-US" altLang="ja-JP" sz="1100" dirty="0"/>
              <a:t>   }else{</a:t>
            </a:r>
          </a:p>
          <a:p>
            <a:r>
              <a:rPr lang="en-US" altLang="ja-JP" sz="1100" dirty="0"/>
              <a:t>    //  </a:t>
            </a:r>
            <a:r>
              <a:rPr lang="ja-JP" altLang="en-US" sz="1100" dirty="0"/>
              <a:t>左ラインセンサー白・右ラインセンサー黒だったら右へ曲がる</a:t>
            </a:r>
          </a:p>
          <a:p>
            <a:r>
              <a:rPr lang="ja-JP" altLang="en-US" sz="1100" dirty="0"/>
              <a:t>    </a:t>
            </a:r>
            <a:r>
              <a:rPr lang="en-US" altLang="ja-JP" sz="1100" dirty="0" err="1"/>
              <a:t>analogWrite</a:t>
            </a:r>
            <a:r>
              <a:rPr lang="en-US" altLang="ja-JP" sz="1100" dirty="0"/>
              <a:t>(MT_PWM_L, </a:t>
            </a:r>
            <a:r>
              <a:rPr lang="en-US" altLang="ja-JP" sz="1100" dirty="0" err="1"/>
              <a:t>Pwm</a:t>
            </a:r>
            <a:r>
              <a:rPr lang="en-US" altLang="ja-JP" sz="1100" dirty="0"/>
              <a:t>);       // </a:t>
            </a:r>
            <a:r>
              <a:rPr lang="ja-JP" altLang="en-US" sz="1100" dirty="0"/>
              <a:t>左モーター</a:t>
            </a:r>
            <a:r>
              <a:rPr lang="en-US" altLang="ja-JP" sz="1100" dirty="0"/>
              <a:t>PWM</a:t>
            </a:r>
          </a:p>
          <a:p>
            <a:r>
              <a:rPr lang="en-US" altLang="ja-JP" sz="1100" dirty="0"/>
              <a:t>    </a:t>
            </a:r>
            <a:r>
              <a:rPr lang="en-US" altLang="ja-JP" sz="1100" dirty="0" err="1"/>
              <a:t>analogWrite</a:t>
            </a:r>
            <a:r>
              <a:rPr lang="en-US" altLang="ja-JP" sz="1100" dirty="0"/>
              <a:t>(MT_PWM_R, 0);         // </a:t>
            </a:r>
            <a:r>
              <a:rPr lang="ja-JP" altLang="en-US" sz="1100" dirty="0"/>
              <a:t>右モーター</a:t>
            </a:r>
            <a:r>
              <a:rPr lang="en-US" altLang="ja-JP" sz="1100" dirty="0"/>
              <a:t>PWM</a:t>
            </a:r>
          </a:p>
          <a:p>
            <a:r>
              <a:rPr lang="en-US" altLang="ja-JP" sz="1100" dirty="0"/>
              <a:t>   }</a:t>
            </a:r>
          </a:p>
          <a:p>
            <a:r>
              <a:rPr lang="en-US" altLang="ja-JP" sz="1100" dirty="0"/>
              <a:t>  }else{</a:t>
            </a:r>
          </a:p>
          <a:p>
            <a:r>
              <a:rPr lang="en-US" altLang="ja-JP" sz="1100" dirty="0"/>
              <a:t>   if (</a:t>
            </a:r>
            <a:r>
              <a:rPr lang="en-US" altLang="ja-JP" sz="1100" dirty="0" err="1"/>
              <a:t>analogRead</a:t>
            </a:r>
            <a:r>
              <a:rPr lang="en-US" altLang="ja-JP" sz="1100" dirty="0"/>
              <a:t>(LS_R2) &gt; THREAD_LINE) {  //</a:t>
            </a:r>
            <a:r>
              <a:rPr lang="ja-JP" altLang="en-US" sz="1100" dirty="0"/>
              <a:t>右ラインセンサー白？</a:t>
            </a:r>
          </a:p>
          <a:p>
            <a:r>
              <a:rPr lang="ja-JP" altLang="en-US" sz="1100" dirty="0"/>
              <a:t>    </a:t>
            </a:r>
            <a:r>
              <a:rPr lang="en-US" altLang="ja-JP" sz="1100" dirty="0"/>
              <a:t>//  </a:t>
            </a:r>
            <a:r>
              <a:rPr lang="ja-JP" altLang="en-US" sz="1100" dirty="0"/>
              <a:t>左ラインセンサー黒・右ラインセンサー白だったら左へ曲がる</a:t>
            </a:r>
          </a:p>
          <a:p>
            <a:r>
              <a:rPr lang="ja-JP" altLang="en-US" sz="1100" dirty="0"/>
              <a:t>    </a:t>
            </a:r>
            <a:r>
              <a:rPr lang="en-US" altLang="ja-JP" sz="1100" dirty="0" err="1"/>
              <a:t>analogWrite</a:t>
            </a:r>
            <a:r>
              <a:rPr lang="en-US" altLang="ja-JP" sz="1100" dirty="0"/>
              <a:t>(MT_PWM_L, 0);         // </a:t>
            </a:r>
            <a:r>
              <a:rPr lang="ja-JP" altLang="en-US" sz="1100" dirty="0"/>
              <a:t>左モーター</a:t>
            </a:r>
            <a:r>
              <a:rPr lang="en-US" altLang="ja-JP" sz="1100" dirty="0"/>
              <a:t>PWM</a:t>
            </a:r>
          </a:p>
          <a:p>
            <a:r>
              <a:rPr lang="en-US" altLang="ja-JP" sz="1100" dirty="0"/>
              <a:t>    </a:t>
            </a:r>
            <a:r>
              <a:rPr lang="en-US" altLang="ja-JP" sz="1100" dirty="0" err="1"/>
              <a:t>analogWrite</a:t>
            </a:r>
            <a:r>
              <a:rPr lang="en-US" altLang="ja-JP" sz="1100" dirty="0"/>
              <a:t>(MT_PWM_R, </a:t>
            </a:r>
            <a:r>
              <a:rPr lang="en-US" altLang="ja-JP" sz="1100" dirty="0" err="1"/>
              <a:t>Pwm</a:t>
            </a:r>
            <a:r>
              <a:rPr lang="en-US" altLang="ja-JP" sz="1100" dirty="0"/>
              <a:t>);       // </a:t>
            </a:r>
            <a:r>
              <a:rPr lang="ja-JP" altLang="en-US" sz="1100" dirty="0"/>
              <a:t>右モーター</a:t>
            </a:r>
            <a:r>
              <a:rPr lang="en-US" altLang="ja-JP" sz="1100" dirty="0"/>
              <a:t>PWM</a:t>
            </a:r>
          </a:p>
          <a:p>
            <a:r>
              <a:rPr lang="en-US" altLang="ja-JP" sz="1100" dirty="0"/>
              <a:t>   }else{</a:t>
            </a:r>
          </a:p>
          <a:p>
            <a:r>
              <a:rPr lang="en-US" altLang="ja-JP" sz="1100" dirty="0"/>
              <a:t>    //  </a:t>
            </a:r>
            <a:r>
              <a:rPr lang="ja-JP" altLang="en-US" sz="1100" dirty="0"/>
              <a:t>左ラインセンサー黒・右ラインセンサー黒だったら直進</a:t>
            </a:r>
          </a:p>
          <a:p>
            <a:r>
              <a:rPr lang="ja-JP" altLang="en-US" sz="1100" dirty="0"/>
              <a:t>    </a:t>
            </a:r>
            <a:r>
              <a:rPr lang="en-US" altLang="ja-JP" sz="1100" dirty="0" err="1"/>
              <a:t>analogWrite</a:t>
            </a:r>
            <a:r>
              <a:rPr lang="en-US" altLang="ja-JP" sz="1100" dirty="0"/>
              <a:t>(MT_PWM_L, </a:t>
            </a:r>
            <a:r>
              <a:rPr lang="en-US" altLang="ja-JP" sz="1100" dirty="0" err="1"/>
              <a:t>Pwm</a:t>
            </a:r>
            <a:r>
              <a:rPr lang="en-US" altLang="ja-JP" sz="1100" dirty="0"/>
              <a:t>);       // </a:t>
            </a:r>
            <a:r>
              <a:rPr lang="ja-JP" altLang="en-US" sz="1100" dirty="0"/>
              <a:t>左モーター</a:t>
            </a:r>
            <a:r>
              <a:rPr lang="en-US" altLang="ja-JP" sz="1100" dirty="0"/>
              <a:t>PWM</a:t>
            </a:r>
          </a:p>
          <a:p>
            <a:r>
              <a:rPr lang="en-US" altLang="ja-JP" sz="1100" dirty="0"/>
              <a:t>    </a:t>
            </a:r>
            <a:r>
              <a:rPr lang="en-US" altLang="ja-JP" sz="1100" dirty="0" err="1"/>
              <a:t>analogWrite</a:t>
            </a:r>
            <a:r>
              <a:rPr lang="en-US" altLang="ja-JP" sz="1100" dirty="0"/>
              <a:t>(MT_PWM_R, </a:t>
            </a:r>
            <a:r>
              <a:rPr lang="en-US" altLang="ja-JP" sz="1100" dirty="0" err="1"/>
              <a:t>Pwm</a:t>
            </a:r>
            <a:r>
              <a:rPr lang="en-US" altLang="ja-JP" sz="1100" dirty="0"/>
              <a:t>);       // </a:t>
            </a:r>
            <a:r>
              <a:rPr lang="ja-JP" altLang="en-US" sz="1100" dirty="0"/>
              <a:t>右モーター</a:t>
            </a:r>
            <a:r>
              <a:rPr lang="en-US" altLang="ja-JP" sz="1100" dirty="0"/>
              <a:t>PWM</a:t>
            </a:r>
          </a:p>
          <a:p>
            <a:r>
              <a:rPr lang="en-US" altLang="ja-JP" sz="1100" dirty="0"/>
              <a:t>   }</a:t>
            </a:r>
          </a:p>
          <a:p>
            <a:r>
              <a:rPr lang="en-US" altLang="ja-JP" sz="1100" dirty="0"/>
              <a:t>  }</a:t>
            </a:r>
          </a:p>
          <a:p>
            <a:r>
              <a:rPr lang="en-US" altLang="ja-JP" sz="1100" dirty="0"/>
              <a:t>}</a:t>
            </a:r>
            <a:endParaRPr lang="ja-JP" altLang="en-US" sz="1100" dirty="0"/>
          </a:p>
        </p:txBody>
      </p:sp>
      <p:cxnSp>
        <p:nvCxnSpPr>
          <p:cNvPr id="10" name="直線矢印コネクタ 9"/>
          <p:cNvCxnSpPr/>
          <p:nvPr/>
        </p:nvCxnSpPr>
        <p:spPr>
          <a:xfrm flipH="1" flipV="1">
            <a:off x="8553629" y="3102430"/>
            <a:ext cx="699228" cy="1012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flipV="1">
            <a:off x="8436429" y="3352800"/>
            <a:ext cx="816428" cy="1225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flipV="1">
            <a:off x="8553630" y="5170715"/>
            <a:ext cx="2103484" cy="41365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8218714" y="5679755"/>
            <a:ext cx="3397174" cy="7174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8553629" y="4745937"/>
            <a:ext cx="2012289" cy="173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8218714" y="4191000"/>
            <a:ext cx="1763486" cy="117565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flipV="1">
            <a:off x="8033660" y="3548743"/>
            <a:ext cx="1449233" cy="142491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469900" y="1687286"/>
            <a:ext cx="4025900" cy="27540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481950" y="4578012"/>
            <a:ext cx="4025900" cy="27540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617390" y="-91447"/>
            <a:ext cx="4025900" cy="26501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4617390" y="2662637"/>
            <a:ext cx="4025900" cy="4086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1733296" y="1550645"/>
            <a:ext cx="2682145" cy="261610"/>
          </a:xfrm>
          <a:prstGeom prst="rect">
            <a:avLst/>
          </a:prstGeom>
          <a:solidFill>
            <a:schemeClr val="bg1"/>
          </a:solidFill>
        </p:spPr>
        <p:txBody>
          <a:bodyPr wrap="none">
            <a:spAutoFit/>
          </a:bodyPr>
          <a:lstStyle/>
          <a:p>
            <a:r>
              <a:rPr lang="ja-JP" altLang="en-US" sz="1100" dirty="0">
                <a:solidFill>
                  <a:srgbClr val="FF0000"/>
                </a:solidFill>
              </a:rPr>
              <a:t>ハードウエアで決まっている所（変更不可）</a:t>
            </a:r>
          </a:p>
        </p:txBody>
      </p:sp>
      <p:sp>
        <p:nvSpPr>
          <p:cNvPr id="40" name="正方形/長方形 39"/>
          <p:cNvSpPr/>
          <p:nvPr/>
        </p:nvSpPr>
        <p:spPr>
          <a:xfrm>
            <a:off x="2892665" y="4501221"/>
            <a:ext cx="1710725" cy="261610"/>
          </a:xfrm>
          <a:prstGeom prst="rect">
            <a:avLst/>
          </a:prstGeom>
          <a:solidFill>
            <a:schemeClr val="bg1"/>
          </a:solidFill>
        </p:spPr>
        <p:txBody>
          <a:bodyPr wrap="none">
            <a:spAutoFit/>
          </a:bodyPr>
          <a:lstStyle/>
          <a:p>
            <a:r>
              <a:rPr lang="ja-JP" altLang="en-US" sz="1100" dirty="0">
                <a:solidFill>
                  <a:srgbClr val="FF0000"/>
                </a:solidFill>
              </a:rPr>
              <a:t>自分でプログラムを書く所</a:t>
            </a:r>
          </a:p>
        </p:txBody>
      </p:sp>
      <p:sp>
        <p:nvSpPr>
          <p:cNvPr id="42" name="正方形/長方形 41"/>
          <p:cNvSpPr/>
          <p:nvPr/>
        </p:nvSpPr>
        <p:spPr>
          <a:xfrm>
            <a:off x="469900" y="790572"/>
            <a:ext cx="4025900" cy="7600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1626155" y="668834"/>
            <a:ext cx="2610010" cy="261610"/>
          </a:xfrm>
          <a:prstGeom prst="rect">
            <a:avLst/>
          </a:prstGeom>
          <a:solidFill>
            <a:schemeClr val="bg1"/>
          </a:solidFill>
        </p:spPr>
        <p:txBody>
          <a:bodyPr wrap="none">
            <a:spAutoFit/>
          </a:bodyPr>
          <a:lstStyle/>
          <a:p>
            <a:r>
              <a:rPr lang="ja-JP" altLang="en-US" sz="1100" dirty="0">
                <a:solidFill>
                  <a:srgbClr val="FF0000"/>
                </a:solidFill>
              </a:rPr>
              <a:t>定数設定（自分が分かりやすい様に書く）</a:t>
            </a:r>
          </a:p>
        </p:txBody>
      </p:sp>
      <p:sp>
        <p:nvSpPr>
          <p:cNvPr id="45" name="正方形/長方形 44"/>
          <p:cNvSpPr/>
          <p:nvPr/>
        </p:nvSpPr>
        <p:spPr>
          <a:xfrm>
            <a:off x="2741983" y="4729902"/>
            <a:ext cx="1861407" cy="261610"/>
          </a:xfrm>
          <a:prstGeom prst="rect">
            <a:avLst/>
          </a:prstGeom>
          <a:solidFill>
            <a:schemeClr val="bg1"/>
          </a:solidFill>
        </p:spPr>
        <p:txBody>
          <a:bodyPr wrap="none">
            <a:spAutoFit/>
          </a:bodyPr>
          <a:lstStyle/>
          <a:p>
            <a:r>
              <a:rPr lang="ja-JP" altLang="en-US" sz="1100" dirty="0">
                <a:solidFill>
                  <a:srgbClr val="FF0000"/>
                </a:solidFill>
              </a:rPr>
              <a:t>一度しか走らないプログラム</a:t>
            </a:r>
          </a:p>
        </p:txBody>
      </p:sp>
      <p:sp>
        <p:nvSpPr>
          <p:cNvPr id="46" name="正方形/長方形 45"/>
          <p:cNvSpPr/>
          <p:nvPr/>
        </p:nvSpPr>
        <p:spPr>
          <a:xfrm>
            <a:off x="7418852" y="2769631"/>
            <a:ext cx="1574470" cy="261610"/>
          </a:xfrm>
          <a:prstGeom prst="rect">
            <a:avLst/>
          </a:prstGeom>
          <a:solidFill>
            <a:schemeClr val="bg1"/>
          </a:solidFill>
        </p:spPr>
        <p:txBody>
          <a:bodyPr wrap="none">
            <a:spAutoFit/>
          </a:bodyPr>
          <a:lstStyle/>
          <a:p>
            <a:r>
              <a:rPr lang="ja-JP" altLang="en-US" sz="1100" dirty="0">
                <a:solidFill>
                  <a:srgbClr val="FF0000"/>
                </a:solidFill>
              </a:rPr>
              <a:t>繰り返し走るプログラム</a:t>
            </a:r>
          </a:p>
        </p:txBody>
      </p:sp>
      <p:sp>
        <p:nvSpPr>
          <p:cNvPr id="41" name="正方形/長方形 40"/>
          <p:cNvSpPr/>
          <p:nvPr/>
        </p:nvSpPr>
        <p:spPr>
          <a:xfrm>
            <a:off x="7352550" y="2580926"/>
            <a:ext cx="1710725" cy="261610"/>
          </a:xfrm>
          <a:prstGeom prst="rect">
            <a:avLst/>
          </a:prstGeom>
          <a:solidFill>
            <a:schemeClr val="bg1"/>
          </a:solidFill>
        </p:spPr>
        <p:txBody>
          <a:bodyPr wrap="none">
            <a:spAutoFit/>
          </a:bodyPr>
          <a:lstStyle/>
          <a:p>
            <a:r>
              <a:rPr lang="ja-JP" altLang="en-US" sz="1100" dirty="0">
                <a:solidFill>
                  <a:srgbClr val="FF0000"/>
                </a:solidFill>
              </a:rPr>
              <a:t>自分でプログラムを書く所</a:t>
            </a:r>
          </a:p>
        </p:txBody>
      </p:sp>
      <p:sp>
        <p:nvSpPr>
          <p:cNvPr id="7" name="フローチャート: 処理 6"/>
          <p:cNvSpPr/>
          <p:nvPr/>
        </p:nvSpPr>
        <p:spPr>
          <a:xfrm>
            <a:off x="365376" y="6383913"/>
            <a:ext cx="4224923" cy="1573080"/>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8" name="フローチャート: 処理 7"/>
          <p:cNvSpPr/>
          <p:nvPr/>
        </p:nvSpPr>
        <p:spPr>
          <a:xfrm>
            <a:off x="4507849" y="-1015104"/>
            <a:ext cx="5286994" cy="1573080"/>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47" name="正方形/長方形 46"/>
          <p:cNvSpPr/>
          <p:nvPr/>
        </p:nvSpPr>
        <p:spPr>
          <a:xfrm>
            <a:off x="2345904" y="476510"/>
            <a:ext cx="1890261" cy="261610"/>
          </a:xfrm>
          <a:prstGeom prst="rect">
            <a:avLst/>
          </a:prstGeom>
          <a:solidFill>
            <a:schemeClr val="bg1"/>
          </a:solidFill>
        </p:spPr>
        <p:txBody>
          <a:bodyPr wrap="none">
            <a:spAutoFit/>
          </a:bodyPr>
          <a:lstStyle/>
          <a:p>
            <a:r>
              <a:rPr lang="ja-JP" altLang="en-US" sz="1100" dirty="0"/>
              <a:t>（右ｽｲｯﾁ</a:t>
            </a:r>
            <a:r>
              <a:rPr lang="en-US" altLang="ja-JP" sz="1100" dirty="0"/>
              <a:t>ON</a:t>
            </a:r>
            <a:r>
              <a:rPr lang="ja-JP" altLang="en-US" sz="1100" dirty="0"/>
              <a:t>で走り始めます）</a:t>
            </a:r>
          </a:p>
        </p:txBody>
      </p:sp>
      <p:sp>
        <p:nvSpPr>
          <p:cNvPr id="2" name="正方形/長方形 1"/>
          <p:cNvSpPr/>
          <p:nvPr/>
        </p:nvSpPr>
        <p:spPr>
          <a:xfrm>
            <a:off x="221000" y="163677"/>
            <a:ext cx="4757400" cy="369332"/>
          </a:xfrm>
          <a:prstGeom prst="rect">
            <a:avLst/>
          </a:prstGeom>
        </p:spPr>
        <p:txBody>
          <a:bodyPr wrap="square">
            <a:spAutoFit/>
          </a:bodyPr>
          <a:lstStyle/>
          <a:p>
            <a:r>
              <a:rPr lang="ja-JP" altLang="en-US" b="1" dirty="0"/>
              <a:t>５　サンプルプログラム　　（タイム計測無し）</a:t>
            </a:r>
            <a:endParaRPr lang="ja-JP" altLang="en-US" dirty="0"/>
          </a:p>
        </p:txBody>
      </p:sp>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3275" y="630881"/>
            <a:ext cx="2857500" cy="1600200"/>
          </a:xfrm>
          <a:prstGeom prst="rect">
            <a:avLst/>
          </a:prstGeom>
        </p:spPr>
      </p:pic>
    </p:spTree>
    <p:extLst>
      <p:ext uri="{BB962C8B-B14F-4D97-AF65-F5344CB8AC3E}">
        <p14:creationId xmlns:p14="http://schemas.microsoft.com/office/powerpoint/2010/main" val="2492297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589200" y="2890691"/>
            <a:ext cx="3694528" cy="524151"/>
          </a:xfrm>
          <a:prstGeom prst="rect">
            <a:avLst/>
          </a:prstGeom>
          <a:solidFill>
            <a:schemeClr val="accent4">
              <a:lumMod val="60000"/>
              <a:lumOff val="40000"/>
            </a:schemeClr>
          </a:solidFill>
          <a:ln>
            <a:solidFill>
              <a:schemeClr val="tx1"/>
            </a:solidFill>
          </a:ln>
        </p:spPr>
        <p:txBody>
          <a:bodyPr wrap="square">
            <a:spAutoFit/>
          </a:bodyPr>
          <a:lstStyle/>
          <a:p>
            <a:endParaRPr lang="ja-JP" altLang="en-US" sz="1400" dirty="0"/>
          </a:p>
        </p:txBody>
      </p:sp>
      <p:sp>
        <p:nvSpPr>
          <p:cNvPr id="15" name="正方形/長方形 14"/>
          <p:cNvSpPr/>
          <p:nvPr/>
        </p:nvSpPr>
        <p:spPr>
          <a:xfrm>
            <a:off x="4627664" y="5064918"/>
            <a:ext cx="3656064" cy="524151"/>
          </a:xfrm>
          <a:prstGeom prst="rect">
            <a:avLst/>
          </a:prstGeom>
          <a:solidFill>
            <a:schemeClr val="accent4">
              <a:lumMod val="60000"/>
              <a:lumOff val="40000"/>
            </a:schemeClr>
          </a:solidFill>
          <a:ln>
            <a:solidFill>
              <a:schemeClr val="tx1"/>
            </a:solidFill>
          </a:ln>
        </p:spPr>
        <p:txBody>
          <a:bodyPr wrap="square">
            <a:spAutoFit/>
          </a:bodyPr>
          <a:lstStyle/>
          <a:p>
            <a:endParaRPr lang="ja-JP" altLang="en-US" sz="1400" dirty="0"/>
          </a:p>
        </p:txBody>
      </p:sp>
      <p:sp>
        <p:nvSpPr>
          <p:cNvPr id="22" name="正方形/長方形 21"/>
          <p:cNvSpPr/>
          <p:nvPr/>
        </p:nvSpPr>
        <p:spPr>
          <a:xfrm>
            <a:off x="366473" y="5815866"/>
            <a:ext cx="3900728" cy="524151"/>
          </a:xfrm>
          <a:prstGeom prst="rect">
            <a:avLst/>
          </a:prstGeom>
          <a:solidFill>
            <a:schemeClr val="accent4">
              <a:lumMod val="60000"/>
              <a:lumOff val="40000"/>
            </a:schemeClr>
          </a:solidFill>
          <a:ln>
            <a:solidFill>
              <a:schemeClr val="tx1"/>
            </a:solidFill>
          </a:ln>
        </p:spPr>
        <p:txBody>
          <a:bodyPr wrap="square">
            <a:spAutoFit/>
          </a:bodyPr>
          <a:lstStyle/>
          <a:p>
            <a:endParaRPr lang="ja-JP" altLang="en-US" sz="1400" dirty="0"/>
          </a:p>
        </p:txBody>
      </p:sp>
      <p:sp>
        <p:nvSpPr>
          <p:cNvPr id="2" name="正方形/長方形 1"/>
          <p:cNvSpPr/>
          <p:nvPr/>
        </p:nvSpPr>
        <p:spPr>
          <a:xfrm>
            <a:off x="221000" y="163677"/>
            <a:ext cx="2593980" cy="369332"/>
          </a:xfrm>
          <a:prstGeom prst="rect">
            <a:avLst/>
          </a:prstGeom>
        </p:spPr>
        <p:txBody>
          <a:bodyPr wrap="none">
            <a:spAutoFit/>
          </a:bodyPr>
          <a:lstStyle/>
          <a:p>
            <a:r>
              <a:rPr lang="ja-JP" altLang="en-US" b="1" dirty="0"/>
              <a:t>６　タイム計測プログラム</a:t>
            </a:r>
            <a:endParaRPr lang="ja-JP" altLang="en-US" dirty="0"/>
          </a:p>
        </p:txBody>
      </p:sp>
      <p:sp>
        <p:nvSpPr>
          <p:cNvPr id="4" name="正方形/長方形 3"/>
          <p:cNvSpPr/>
          <p:nvPr/>
        </p:nvSpPr>
        <p:spPr>
          <a:xfrm>
            <a:off x="221001" y="1836060"/>
            <a:ext cx="4046200" cy="3046988"/>
          </a:xfrm>
          <a:prstGeom prst="rect">
            <a:avLst/>
          </a:prstGeom>
          <a:ln>
            <a:solidFill>
              <a:schemeClr val="tx1"/>
            </a:solidFill>
          </a:ln>
        </p:spPr>
        <p:txBody>
          <a:bodyPr wrap="square">
            <a:spAutoFit/>
          </a:bodyPr>
          <a:lstStyle/>
          <a:p>
            <a:r>
              <a:rPr lang="en-US" altLang="ja-JP" sz="1200" dirty="0"/>
              <a:t>// </a:t>
            </a:r>
            <a:r>
              <a:rPr lang="ja-JP" altLang="en-US" sz="1200" dirty="0"/>
              <a:t>ピン設定</a:t>
            </a:r>
          </a:p>
          <a:p>
            <a:r>
              <a:rPr lang="en-US" altLang="ja-JP" sz="1200" dirty="0"/>
              <a:t>#define LED       13 //Hi</a:t>
            </a:r>
            <a:r>
              <a:rPr lang="ja-JP" altLang="en-US" sz="1200" dirty="0"/>
              <a:t>で点灯</a:t>
            </a:r>
            <a:endParaRPr lang="en-US" altLang="ja-JP" sz="1200" dirty="0"/>
          </a:p>
          <a:p>
            <a:r>
              <a:rPr lang="en-US" altLang="ja-JP" sz="1200" dirty="0"/>
              <a:t>#define SW_L      7 //SW-ON</a:t>
            </a:r>
            <a:r>
              <a:rPr lang="ja-JP" altLang="en-US" sz="1200" dirty="0"/>
              <a:t>で</a:t>
            </a:r>
            <a:r>
              <a:rPr lang="en-US" altLang="ja-JP" sz="1200" dirty="0"/>
              <a:t>Lo</a:t>
            </a:r>
            <a:r>
              <a:rPr lang="ja-JP" altLang="en-US" sz="1200" dirty="0"/>
              <a:t>（ｿﾌﾄでﾌﾟﾙｱｯﾌﾟ設定必要）</a:t>
            </a:r>
          </a:p>
          <a:p>
            <a:r>
              <a:rPr lang="en-US" altLang="ja-JP" sz="1200" dirty="0"/>
              <a:t>#define SW_R      8 //SW-ON</a:t>
            </a:r>
            <a:r>
              <a:rPr lang="ja-JP" altLang="en-US" sz="1200" dirty="0"/>
              <a:t>で</a:t>
            </a:r>
            <a:r>
              <a:rPr lang="en-US" altLang="ja-JP" sz="1200" dirty="0"/>
              <a:t>Lo</a:t>
            </a:r>
            <a:r>
              <a:rPr lang="ja-JP" altLang="en-US" sz="1200" dirty="0"/>
              <a:t>（ｿﾌﾄでﾌﾟﾙｱｯﾌﾟ設定必要）</a:t>
            </a:r>
            <a:endParaRPr lang="en-US" altLang="ja-JP" sz="1200" dirty="0"/>
          </a:p>
          <a:p>
            <a:endParaRPr lang="ja-JP" altLang="en-US" sz="1200" dirty="0"/>
          </a:p>
          <a:p>
            <a:r>
              <a:rPr lang="en-US" altLang="ja-JP" sz="1200" dirty="0"/>
              <a:t>#define LS_L2     3 //</a:t>
            </a:r>
            <a:r>
              <a:rPr lang="ja-JP" altLang="en-US" sz="1200" dirty="0"/>
              <a:t>外側　</a:t>
            </a:r>
            <a:r>
              <a:rPr lang="en-US" altLang="ja-JP" sz="1200" dirty="0"/>
              <a:t>A/D</a:t>
            </a:r>
            <a:r>
              <a:rPr lang="ja-JP" altLang="en-US" sz="1200" dirty="0"/>
              <a:t>（黒側）</a:t>
            </a:r>
            <a:r>
              <a:rPr lang="en-US" altLang="ja-JP" sz="1200" dirty="0"/>
              <a:t>0-1023</a:t>
            </a:r>
            <a:r>
              <a:rPr lang="ja-JP" altLang="en-US" sz="1200" dirty="0"/>
              <a:t>（白側）</a:t>
            </a:r>
            <a:endParaRPr lang="en-US" altLang="ja-JP" sz="1200" dirty="0"/>
          </a:p>
          <a:p>
            <a:r>
              <a:rPr lang="en-US" altLang="ja-JP" sz="1200" dirty="0"/>
              <a:t>#define LS_L1     2 //</a:t>
            </a:r>
            <a:r>
              <a:rPr lang="ja-JP" altLang="en-US" sz="1200" dirty="0"/>
              <a:t>内側　</a:t>
            </a:r>
            <a:r>
              <a:rPr lang="en-US" altLang="ja-JP" sz="1200" dirty="0"/>
              <a:t>A/D</a:t>
            </a:r>
            <a:r>
              <a:rPr lang="ja-JP" altLang="en-US" sz="1200" dirty="0"/>
              <a:t>（黒側）</a:t>
            </a:r>
            <a:r>
              <a:rPr lang="en-US" altLang="ja-JP" sz="1200" dirty="0"/>
              <a:t>0-1023</a:t>
            </a:r>
            <a:r>
              <a:rPr lang="ja-JP" altLang="en-US" sz="1200" dirty="0"/>
              <a:t>（白側）</a:t>
            </a:r>
          </a:p>
          <a:p>
            <a:r>
              <a:rPr lang="en-US" altLang="ja-JP" sz="1200" dirty="0"/>
              <a:t>#define LS_R1     1 //</a:t>
            </a:r>
            <a:r>
              <a:rPr lang="ja-JP" altLang="en-US" sz="1200" dirty="0"/>
              <a:t>内側　</a:t>
            </a:r>
            <a:r>
              <a:rPr lang="en-US" altLang="ja-JP" sz="1200" dirty="0"/>
              <a:t>A/D</a:t>
            </a:r>
            <a:r>
              <a:rPr lang="ja-JP" altLang="en-US" sz="1200" dirty="0"/>
              <a:t>（黒側）</a:t>
            </a:r>
            <a:r>
              <a:rPr lang="en-US" altLang="ja-JP" sz="1200" dirty="0"/>
              <a:t>0-1023</a:t>
            </a:r>
            <a:r>
              <a:rPr lang="ja-JP" altLang="en-US" sz="1200" dirty="0"/>
              <a:t>（白側）</a:t>
            </a:r>
            <a:endParaRPr lang="en-US" altLang="ja-JP" sz="1200" dirty="0"/>
          </a:p>
          <a:p>
            <a:r>
              <a:rPr lang="en-US" altLang="ja-JP" sz="1200" dirty="0"/>
              <a:t>#define LS_R2     0 //</a:t>
            </a:r>
            <a:r>
              <a:rPr lang="ja-JP" altLang="en-US" sz="1200" dirty="0"/>
              <a:t>外側　</a:t>
            </a:r>
            <a:r>
              <a:rPr lang="en-US" altLang="ja-JP" sz="1200" dirty="0"/>
              <a:t>A/D</a:t>
            </a:r>
            <a:r>
              <a:rPr lang="ja-JP" altLang="en-US" sz="1200" dirty="0"/>
              <a:t>（黒側）</a:t>
            </a:r>
            <a:r>
              <a:rPr lang="en-US" altLang="ja-JP" sz="1200" dirty="0"/>
              <a:t>0-1023</a:t>
            </a:r>
            <a:r>
              <a:rPr lang="ja-JP" altLang="en-US" sz="1200" dirty="0"/>
              <a:t>（白側）</a:t>
            </a:r>
            <a:endParaRPr lang="en-US" altLang="ja-JP" sz="1200" dirty="0"/>
          </a:p>
          <a:p>
            <a:r>
              <a:rPr lang="en-US" altLang="ja-JP" sz="1200" dirty="0"/>
              <a:t>#define VR_L      7 //A/D</a:t>
            </a:r>
            <a:r>
              <a:rPr lang="ja-JP" altLang="en-US" sz="1200" dirty="0"/>
              <a:t> 　</a:t>
            </a:r>
            <a:r>
              <a:rPr lang="en-US" altLang="ja-JP" sz="1200" dirty="0"/>
              <a:t>0-1023 </a:t>
            </a:r>
          </a:p>
          <a:p>
            <a:r>
              <a:rPr lang="en-US" altLang="ja-JP" sz="1200" dirty="0"/>
              <a:t>#define VR_R      6 //A/D</a:t>
            </a:r>
            <a:r>
              <a:rPr lang="ja-JP" altLang="en-US" sz="1200" dirty="0"/>
              <a:t> 　</a:t>
            </a:r>
            <a:r>
              <a:rPr lang="en-US" altLang="ja-JP" sz="1200" dirty="0"/>
              <a:t>0-1023</a:t>
            </a:r>
          </a:p>
          <a:p>
            <a:endParaRPr lang="ja-JP" altLang="en-US" sz="1200" dirty="0"/>
          </a:p>
          <a:p>
            <a:r>
              <a:rPr lang="en-US" altLang="ja-JP" sz="1200" dirty="0"/>
              <a:t>#define MT_PWM_L  5 //</a:t>
            </a:r>
            <a:r>
              <a:rPr lang="ja-JP" altLang="en-US" sz="1200" dirty="0"/>
              <a:t>（遅い）</a:t>
            </a:r>
            <a:r>
              <a:rPr lang="en-US" altLang="ja-JP" sz="1200" dirty="0"/>
              <a:t>0-255</a:t>
            </a:r>
            <a:r>
              <a:rPr lang="ja-JP" altLang="en-US" sz="1200" dirty="0"/>
              <a:t>（早い）で設定</a:t>
            </a:r>
          </a:p>
          <a:p>
            <a:r>
              <a:rPr lang="en-US" altLang="ja-JP" sz="1200" dirty="0"/>
              <a:t>#define MT_DIR_L  3 //</a:t>
            </a:r>
            <a:r>
              <a:rPr lang="ja-JP" altLang="en-US" sz="1200" dirty="0"/>
              <a:t>（バック）</a:t>
            </a:r>
            <a:r>
              <a:rPr lang="en-US" altLang="ja-JP" sz="1200" dirty="0"/>
              <a:t>0-1</a:t>
            </a:r>
            <a:r>
              <a:rPr lang="ja-JP" altLang="en-US" sz="1200" dirty="0"/>
              <a:t>（前進）を設定</a:t>
            </a:r>
          </a:p>
          <a:p>
            <a:r>
              <a:rPr lang="en-US" altLang="ja-JP" sz="1200" dirty="0"/>
              <a:t>#define MT_PWM_R  6 //</a:t>
            </a:r>
            <a:r>
              <a:rPr lang="ja-JP" altLang="en-US" sz="1200" dirty="0"/>
              <a:t>（遅い）</a:t>
            </a:r>
            <a:r>
              <a:rPr lang="en-US" altLang="ja-JP" sz="1200" dirty="0"/>
              <a:t>0-255</a:t>
            </a:r>
            <a:r>
              <a:rPr lang="ja-JP" altLang="en-US" sz="1200" dirty="0"/>
              <a:t>（早い）で設定</a:t>
            </a:r>
          </a:p>
          <a:p>
            <a:r>
              <a:rPr lang="en-US" altLang="ja-JP" sz="1200" dirty="0"/>
              <a:t>#define MT_DIR_R  2 //</a:t>
            </a:r>
            <a:r>
              <a:rPr lang="ja-JP" altLang="en-US" sz="1200" dirty="0"/>
              <a:t>（前進）</a:t>
            </a:r>
            <a:r>
              <a:rPr lang="en-US" altLang="ja-JP" sz="1200" dirty="0"/>
              <a:t>0-1</a:t>
            </a:r>
            <a:r>
              <a:rPr lang="ja-JP" altLang="en-US" sz="1200" dirty="0"/>
              <a:t>（バッグ）を設定</a:t>
            </a:r>
          </a:p>
        </p:txBody>
      </p:sp>
      <p:sp>
        <p:nvSpPr>
          <p:cNvPr id="5" name="正方形/長方形 4"/>
          <p:cNvSpPr/>
          <p:nvPr/>
        </p:nvSpPr>
        <p:spPr>
          <a:xfrm>
            <a:off x="221000" y="1541344"/>
            <a:ext cx="3365024" cy="307777"/>
          </a:xfrm>
          <a:prstGeom prst="rect">
            <a:avLst/>
          </a:prstGeom>
        </p:spPr>
        <p:txBody>
          <a:bodyPr wrap="none">
            <a:spAutoFit/>
          </a:bodyPr>
          <a:lstStyle/>
          <a:p>
            <a:r>
              <a:rPr lang="ja-JP" altLang="en-US" sz="1400" dirty="0"/>
              <a:t>ハードウエアで決まっている所（変更不可）</a:t>
            </a:r>
          </a:p>
        </p:txBody>
      </p:sp>
      <p:sp>
        <p:nvSpPr>
          <p:cNvPr id="6" name="正方形/長方形 5"/>
          <p:cNvSpPr/>
          <p:nvPr/>
        </p:nvSpPr>
        <p:spPr>
          <a:xfrm>
            <a:off x="4508599" y="1332876"/>
            <a:ext cx="3873402" cy="5078313"/>
          </a:xfrm>
          <a:prstGeom prst="rect">
            <a:avLst/>
          </a:prstGeom>
          <a:ln>
            <a:solidFill>
              <a:schemeClr val="tx1"/>
            </a:solidFill>
          </a:ln>
        </p:spPr>
        <p:txBody>
          <a:bodyPr wrap="square">
            <a:spAutoFit/>
          </a:bodyPr>
          <a:lstStyle/>
          <a:p>
            <a:r>
              <a:rPr lang="ja-JP" altLang="en-US" sz="1200" dirty="0"/>
              <a:t>void setup() {</a:t>
            </a:r>
          </a:p>
          <a:p>
            <a:r>
              <a:rPr lang="ja-JP" altLang="en-US" sz="1200" dirty="0"/>
              <a:t>  // put your setup code here, to run once:</a:t>
            </a:r>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ja-JP" altLang="en-US" sz="1200" dirty="0"/>
          </a:p>
          <a:p>
            <a:r>
              <a:rPr lang="ja-JP" altLang="en-US" sz="1200" dirty="0"/>
              <a:t>}</a:t>
            </a:r>
          </a:p>
          <a:p>
            <a:endParaRPr lang="ja-JP" altLang="en-US" sz="1200" dirty="0"/>
          </a:p>
          <a:p>
            <a:r>
              <a:rPr lang="ja-JP" altLang="en-US" sz="1200" dirty="0"/>
              <a:t>void loop() {</a:t>
            </a:r>
          </a:p>
          <a:p>
            <a:r>
              <a:rPr lang="ja-JP" altLang="en-US" sz="1200" dirty="0"/>
              <a:t>  // put your main code here, to run repeatedly:</a:t>
            </a:r>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ja-JP" altLang="en-US" sz="1200" dirty="0"/>
          </a:p>
          <a:p>
            <a:r>
              <a:rPr lang="ja-JP" altLang="en-US" sz="1200" dirty="0"/>
              <a:t>}</a:t>
            </a:r>
          </a:p>
        </p:txBody>
      </p:sp>
      <p:sp>
        <p:nvSpPr>
          <p:cNvPr id="7" name="正方形/長方形 6"/>
          <p:cNvSpPr/>
          <p:nvPr/>
        </p:nvSpPr>
        <p:spPr>
          <a:xfrm>
            <a:off x="4659854" y="2935951"/>
            <a:ext cx="2127505" cy="307777"/>
          </a:xfrm>
          <a:prstGeom prst="rect">
            <a:avLst/>
          </a:prstGeom>
        </p:spPr>
        <p:txBody>
          <a:bodyPr wrap="none">
            <a:spAutoFit/>
          </a:bodyPr>
          <a:lstStyle/>
          <a:p>
            <a:r>
              <a:rPr lang="ja-JP" altLang="en-US" sz="1400" dirty="0"/>
              <a:t>自分でプログラムを書く所</a:t>
            </a:r>
          </a:p>
        </p:txBody>
      </p:sp>
      <p:sp>
        <p:nvSpPr>
          <p:cNvPr id="9" name="正方形/長方形 8"/>
          <p:cNvSpPr/>
          <p:nvPr/>
        </p:nvSpPr>
        <p:spPr>
          <a:xfrm>
            <a:off x="4843923" y="2246428"/>
            <a:ext cx="2409634" cy="307777"/>
          </a:xfrm>
          <a:prstGeom prst="rect">
            <a:avLst/>
          </a:prstGeom>
        </p:spPr>
        <p:txBody>
          <a:bodyPr wrap="none">
            <a:spAutoFit/>
          </a:bodyPr>
          <a:lstStyle/>
          <a:p>
            <a:r>
              <a:rPr lang="ja-JP" altLang="en-US" sz="1400" dirty="0"/>
              <a:t>タイム計測する所（変更不可）</a:t>
            </a:r>
          </a:p>
        </p:txBody>
      </p:sp>
      <p:sp>
        <p:nvSpPr>
          <p:cNvPr id="10" name="正方形/長方形 9"/>
          <p:cNvSpPr/>
          <p:nvPr/>
        </p:nvSpPr>
        <p:spPr>
          <a:xfrm>
            <a:off x="6461779" y="1751160"/>
            <a:ext cx="1861407" cy="261610"/>
          </a:xfrm>
          <a:prstGeom prst="rect">
            <a:avLst/>
          </a:prstGeom>
          <a:solidFill>
            <a:schemeClr val="bg1"/>
          </a:solidFill>
        </p:spPr>
        <p:txBody>
          <a:bodyPr wrap="none">
            <a:spAutoFit/>
          </a:bodyPr>
          <a:lstStyle/>
          <a:p>
            <a:r>
              <a:rPr lang="ja-JP" altLang="en-US" sz="1100" dirty="0">
                <a:solidFill>
                  <a:srgbClr val="FF0000"/>
                </a:solidFill>
              </a:rPr>
              <a:t>一度しか走らないプログラム</a:t>
            </a:r>
          </a:p>
        </p:txBody>
      </p:sp>
      <p:sp>
        <p:nvSpPr>
          <p:cNvPr id="11" name="正方形/長方形 10"/>
          <p:cNvSpPr/>
          <p:nvPr/>
        </p:nvSpPr>
        <p:spPr>
          <a:xfrm>
            <a:off x="6709258" y="4345177"/>
            <a:ext cx="1574470" cy="261610"/>
          </a:xfrm>
          <a:prstGeom prst="rect">
            <a:avLst/>
          </a:prstGeom>
          <a:solidFill>
            <a:schemeClr val="bg1"/>
          </a:solidFill>
        </p:spPr>
        <p:txBody>
          <a:bodyPr wrap="none">
            <a:spAutoFit/>
          </a:bodyPr>
          <a:lstStyle/>
          <a:p>
            <a:r>
              <a:rPr lang="ja-JP" altLang="en-US" sz="1100" dirty="0">
                <a:solidFill>
                  <a:srgbClr val="FF0000"/>
                </a:solidFill>
              </a:rPr>
              <a:t>繰り返し走るプログラム</a:t>
            </a:r>
          </a:p>
        </p:txBody>
      </p:sp>
      <p:sp>
        <p:nvSpPr>
          <p:cNvPr id="14" name="正方形/長方形 13"/>
          <p:cNvSpPr/>
          <p:nvPr/>
        </p:nvSpPr>
        <p:spPr>
          <a:xfrm>
            <a:off x="4698318" y="5110178"/>
            <a:ext cx="2127505" cy="307777"/>
          </a:xfrm>
          <a:prstGeom prst="rect">
            <a:avLst/>
          </a:prstGeom>
        </p:spPr>
        <p:txBody>
          <a:bodyPr wrap="none">
            <a:spAutoFit/>
          </a:bodyPr>
          <a:lstStyle/>
          <a:p>
            <a:r>
              <a:rPr lang="ja-JP" altLang="en-US" sz="1400" dirty="0"/>
              <a:t>自分でプログラムを書く所</a:t>
            </a:r>
          </a:p>
        </p:txBody>
      </p:sp>
      <p:sp>
        <p:nvSpPr>
          <p:cNvPr id="16" name="正方形/長方形 15"/>
          <p:cNvSpPr/>
          <p:nvPr/>
        </p:nvSpPr>
        <p:spPr>
          <a:xfrm>
            <a:off x="4839419" y="5815866"/>
            <a:ext cx="2409634" cy="307777"/>
          </a:xfrm>
          <a:prstGeom prst="rect">
            <a:avLst/>
          </a:prstGeom>
        </p:spPr>
        <p:txBody>
          <a:bodyPr wrap="none">
            <a:spAutoFit/>
          </a:bodyPr>
          <a:lstStyle/>
          <a:p>
            <a:r>
              <a:rPr lang="ja-JP" altLang="en-US" sz="1400" dirty="0"/>
              <a:t>タイム計測する所（変更不可）</a:t>
            </a:r>
          </a:p>
        </p:txBody>
      </p:sp>
      <p:sp>
        <p:nvSpPr>
          <p:cNvPr id="19" name="正方形/長方形 18"/>
          <p:cNvSpPr/>
          <p:nvPr/>
        </p:nvSpPr>
        <p:spPr>
          <a:xfrm>
            <a:off x="221001" y="5180784"/>
            <a:ext cx="4147799" cy="1230405"/>
          </a:xfrm>
          <a:prstGeom prst="rect">
            <a:avLst/>
          </a:prstGeom>
          <a:ln>
            <a:solidFill>
              <a:schemeClr val="tx1"/>
            </a:solidFill>
          </a:ln>
        </p:spPr>
        <p:txBody>
          <a:bodyPr wrap="square">
            <a:spAutoFit/>
          </a:bodyPr>
          <a:lstStyle/>
          <a:p>
            <a:endParaRPr lang="ja-JP" altLang="en-US" sz="1400" dirty="0"/>
          </a:p>
        </p:txBody>
      </p:sp>
      <p:sp>
        <p:nvSpPr>
          <p:cNvPr id="20" name="正方形/長方形 19"/>
          <p:cNvSpPr/>
          <p:nvPr/>
        </p:nvSpPr>
        <p:spPr>
          <a:xfrm>
            <a:off x="619518" y="5336975"/>
            <a:ext cx="2409634" cy="307777"/>
          </a:xfrm>
          <a:prstGeom prst="rect">
            <a:avLst/>
          </a:prstGeom>
        </p:spPr>
        <p:txBody>
          <a:bodyPr wrap="none">
            <a:spAutoFit/>
          </a:bodyPr>
          <a:lstStyle/>
          <a:p>
            <a:r>
              <a:rPr lang="ja-JP" altLang="en-US" sz="1400" dirty="0"/>
              <a:t>タイム計測する所（変更不可）</a:t>
            </a:r>
          </a:p>
        </p:txBody>
      </p:sp>
      <p:sp>
        <p:nvSpPr>
          <p:cNvPr id="21" name="正方形/長方形 20"/>
          <p:cNvSpPr/>
          <p:nvPr/>
        </p:nvSpPr>
        <p:spPr>
          <a:xfrm>
            <a:off x="437127" y="5861126"/>
            <a:ext cx="1572866" cy="307777"/>
          </a:xfrm>
          <a:prstGeom prst="rect">
            <a:avLst/>
          </a:prstGeom>
        </p:spPr>
        <p:txBody>
          <a:bodyPr wrap="none">
            <a:spAutoFit/>
          </a:bodyPr>
          <a:lstStyle/>
          <a:p>
            <a:r>
              <a:rPr lang="ja-JP" altLang="en-US" sz="1400" dirty="0"/>
              <a:t>自分で設定する所</a:t>
            </a:r>
          </a:p>
        </p:txBody>
      </p:sp>
      <p:sp>
        <p:nvSpPr>
          <p:cNvPr id="23" name="正方形/長方形 22"/>
          <p:cNvSpPr/>
          <p:nvPr/>
        </p:nvSpPr>
        <p:spPr>
          <a:xfrm>
            <a:off x="210609" y="4911932"/>
            <a:ext cx="902811" cy="307777"/>
          </a:xfrm>
          <a:prstGeom prst="rect">
            <a:avLst/>
          </a:prstGeom>
        </p:spPr>
        <p:txBody>
          <a:bodyPr wrap="none">
            <a:spAutoFit/>
          </a:bodyPr>
          <a:lstStyle/>
          <a:p>
            <a:r>
              <a:rPr lang="ja-JP" altLang="en-US" sz="1400" dirty="0"/>
              <a:t>各種設定</a:t>
            </a:r>
          </a:p>
        </p:txBody>
      </p:sp>
      <p:sp>
        <p:nvSpPr>
          <p:cNvPr id="12" name="正方形/長方形 11"/>
          <p:cNvSpPr/>
          <p:nvPr/>
        </p:nvSpPr>
        <p:spPr>
          <a:xfrm>
            <a:off x="210609" y="1183065"/>
            <a:ext cx="2314382" cy="369332"/>
          </a:xfrm>
          <a:prstGeom prst="rect">
            <a:avLst/>
          </a:prstGeom>
        </p:spPr>
        <p:txBody>
          <a:bodyPr wrap="square">
            <a:spAutoFit/>
          </a:bodyPr>
          <a:lstStyle/>
          <a:p>
            <a:r>
              <a:rPr lang="en-US" altLang="ja-JP" dirty="0">
                <a:latin typeface="Arial" panose="020B0604020202020204" pitchFamily="34" charset="0"/>
              </a:rPr>
              <a:t>Arduino</a:t>
            </a:r>
            <a:r>
              <a:rPr lang="ja-JP" altLang="en-US" dirty="0">
                <a:latin typeface="Courier New" panose="02070309020205020404" pitchFamily="49" charset="0"/>
              </a:rPr>
              <a:t>言語</a:t>
            </a:r>
            <a:endParaRPr lang="ja-JP" altLang="en-US" b="0" i="0" dirty="0">
              <a:effectLst/>
              <a:latin typeface="Courier New" panose="02070309020205020404" pitchFamily="49" charset="0"/>
            </a:endParaRPr>
          </a:p>
        </p:txBody>
      </p:sp>
      <p:sp>
        <p:nvSpPr>
          <p:cNvPr id="24" name="正方形/長方形 23"/>
          <p:cNvSpPr/>
          <p:nvPr/>
        </p:nvSpPr>
        <p:spPr>
          <a:xfrm>
            <a:off x="553437" y="451729"/>
            <a:ext cx="10981598" cy="707886"/>
          </a:xfrm>
          <a:prstGeom prst="rect">
            <a:avLst/>
          </a:prstGeom>
        </p:spPr>
        <p:txBody>
          <a:bodyPr wrap="square">
            <a:spAutoFit/>
          </a:bodyPr>
          <a:lstStyle/>
          <a:p>
            <a:r>
              <a:rPr lang="ja-JP" altLang="en-US" sz="2000" dirty="0">
                <a:solidFill>
                  <a:srgbClr val="FF0000"/>
                </a:solidFill>
              </a:rPr>
              <a:t>・事務局提供の時間計測 “</a:t>
            </a:r>
            <a:r>
              <a:rPr lang="ja-JP" altLang="en-US" sz="2000" dirty="0">
                <a:solidFill>
                  <a:srgbClr val="FF0000"/>
                </a:solidFill>
                <a:effectLst>
                  <a:outerShdw blurRad="38100" dist="38100" dir="2700000" algn="tl">
                    <a:srgbClr val="000000">
                      <a:alpha val="43137"/>
                    </a:srgbClr>
                  </a:outerShdw>
                </a:effectLst>
              </a:rPr>
              <a:t>コードテンプレート</a:t>
            </a:r>
            <a:r>
              <a:rPr lang="ja-JP" altLang="en-US" sz="2000" dirty="0">
                <a:solidFill>
                  <a:srgbClr val="FF0000"/>
                </a:solidFill>
              </a:rPr>
              <a:t>”を走らせてみて 動きを観察しましょう</a:t>
            </a:r>
            <a:endParaRPr lang="en-US" altLang="ja-JP" sz="2000" dirty="0">
              <a:solidFill>
                <a:srgbClr val="FF0000"/>
              </a:solidFill>
            </a:endParaRPr>
          </a:p>
          <a:p>
            <a:r>
              <a:rPr lang="ja-JP" altLang="en-US" sz="2000" dirty="0">
                <a:solidFill>
                  <a:srgbClr val="FF0000"/>
                </a:solidFill>
              </a:rPr>
              <a:t>・プログラムで</a:t>
            </a:r>
            <a:r>
              <a:rPr lang="ja-JP" altLang="en-US" sz="2000" u="sng" dirty="0">
                <a:solidFill>
                  <a:srgbClr val="FF0000"/>
                </a:solidFill>
              </a:rPr>
              <a:t>自分で書く所</a:t>
            </a:r>
            <a:r>
              <a:rPr lang="ja-JP" altLang="en-US" sz="2000" dirty="0">
                <a:solidFill>
                  <a:srgbClr val="FF0000"/>
                </a:solidFill>
              </a:rPr>
              <a:t>が何処になるか理解しましょう</a:t>
            </a:r>
          </a:p>
        </p:txBody>
      </p:sp>
      <p:pic>
        <p:nvPicPr>
          <p:cNvPr id="27" name="図 26"/>
          <p:cNvPicPr>
            <a:picLocks noChangeAspect="1"/>
          </p:cNvPicPr>
          <p:nvPr/>
        </p:nvPicPr>
        <p:blipFill>
          <a:blip r:embed="rId3"/>
          <a:stretch>
            <a:fillRect/>
          </a:stretch>
        </p:blipFill>
        <p:spPr>
          <a:xfrm>
            <a:off x="8712821" y="2608459"/>
            <a:ext cx="3232983" cy="3735046"/>
          </a:xfrm>
          <a:prstGeom prst="rect">
            <a:avLst/>
          </a:prstGeom>
        </p:spPr>
      </p:pic>
      <p:sp>
        <p:nvSpPr>
          <p:cNvPr id="28" name="正方形/長方形 27"/>
          <p:cNvSpPr/>
          <p:nvPr/>
        </p:nvSpPr>
        <p:spPr>
          <a:xfrm>
            <a:off x="7802964" y="6476246"/>
            <a:ext cx="5052696" cy="400110"/>
          </a:xfrm>
          <a:prstGeom prst="rect">
            <a:avLst/>
          </a:prstGeom>
        </p:spPr>
        <p:txBody>
          <a:bodyPr wrap="square">
            <a:spAutoFit/>
          </a:bodyPr>
          <a:lstStyle/>
          <a:p>
            <a:r>
              <a:rPr lang="ja-JP" altLang="en-US" sz="2000" dirty="0">
                <a:solidFill>
                  <a:srgbClr val="FF0000"/>
                </a:solidFill>
              </a:rPr>
              <a:t>・スピードを上げるとどうなりますか？</a:t>
            </a:r>
          </a:p>
        </p:txBody>
      </p:sp>
    </p:spTree>
    <p:extLst>
      <p:ext uri="{BB962C8B-B14F-4D97-AF65-F5344CB8AC3E}">
        <p14:creationId xmlns:p14="http://schemas.microsoft.com/office/powerpoint/2010/main" val="364985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図 2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482" y="4101297"/>
            <a:ext cx="3625010" cy="2718758"/>
          </a:xfrm>
          <a:prstGeom prst="rect">
            <a:avLst/>
          </a:prstGeom>
        </p:spPr>
      </p:pic>
      <p:pic>
        <p:nvPicPr>
          <p:cNvPr id="227" name="図 2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650" y="1136993"/>
            <a:ext cx="3288312" cy="2466235"/>
          </a:xfrm>
          <a:prstGeom prst="rect">
            <a:avLst/>
          </a:prstGeom>
        </p:spPr>
      </p:pic>
      <p:sp>
        <p:nvSpPr>
          <p:cNvPr id="5" name="正方形/長方形 4"/>
          <p:cNvSpPr/>
          <p:nvPr/>
        </p:nvSpPr>
        <p:spPr>
          <a:xfrm>
            <a:off x="8116612" y="6060912"/>
            <a:ext cx="2098651" cy="369332"/>
          </a:xfrm>
          <a:prstGeom prst="rect">
            <a:avLst/>
          </a:prstGeom>
        </p:spPr>
        <p:txBody>
          <a:bodyPr wrap="none">
            <a:spAutoFit/>
          </a:bodyPr>
          <a:lstStyle/>
          <a:p>
            <a:r>
              <a:rPr lang="ja-JP" altLang="en-US" dirty="0"/>
              <a:t>図７　フローチャート</a:t>
            </a:r>
          </a:p>
        </p:txBody>
      </p:sp>
      <p:sp>
        <p:nvSpPr>
          <p:cNvPr id="11" name="正方形/長方形 10"/>
          <p:cNvSpPr/>
          <p:nvPr/>
        </p:nvSpPr>
        <p:spPr>
          <a:xfrm>
            <a:off x="2292827" y="1173326"/>
            <a:ext cx="2103943" cy="938719"/>
          </a:xfrm>
          <a:prstGeom prst="rect">
            <a:avLst/>
          </a:prstGeom>
          <a:ln>
            <a:solidFill>
              <a:schemeClr val="bg1">
                <a:lumMod val="75000"/>
              </a:schemeClr>
            </a:solidFill>
          </a:ln>
        </p:spPr>
        <p:txBody>
          <a:bodyPr wrap="square">
            <a:spAutoFit/>
          </a:bodyPr>
          <a:lstStyle/>
          <a:p>
            <a:r>
              <a:rPr lang="ja-JP" altLang="en-US" sz="1100" dirty="0"/>
              <a:t>左ラインセンサー黒ライン</a:t>
            </a:r>
            <a:endParaRPr lang="en-US" altLang="ja-JP" sz="1100" dirty="0"/>
          </a:p>
          <a:p>
            <a:r>
              <a:rPr lang="ja-JP" altLang="en-US" sz="1100" dirty="0"/>
              <a:t>右ラインセンサー黒ライン</a:t>
            </a:r>
            <a:br>
              <a:rPr lang="ja-JP" altLang="en-US" sz="1100" dirty="0"/>
            </a:br>
            <a:r>
              <a:rPr lang="ja-JP" altLang="en-US" sz="1100" dirty="0"/>
              <a:t>　　　↓</a:t>
            </a:r>
            <a:br>
              <a:rPr lang="ja-JP" altLang="en-US" sz="1100" dirty="0"/>
            </a:br>
            <a:r>
              <a:rPr lang="ja-JP" altLang="en-US" sz="1100" dirty="0"/>
              <a:t>左右モータ回転</a:t>
            </a:r>
            <a:br>
              <a:rPr lang="en-US" altLang="ja-JP" sz="1100" dirty="0"/>
            </a:br>
            <a:r>
              <a:rPr lang="ja-JP" altLang="en-US" sz="1100" dirty="0"/>
              <a:t>（直進する）</a:t>
            </a:r>
          </a:p>
        </p:txBody>
      </p:sp>
      <p:sp>
        <p:nvSpPr>
          <p:cNvPr id="12" name="正方形/長方形 11"/>
          <p:cNvSpPr/>
          <p:nvPr/>
        </p:nvSpPr>
        <p:spPr>
          <a:xfrm>
            <a:off x="2307222" y="2103679"/>
            <a:ext cx="2121246" cy="938719"/>
          </a:xfrm>
          <a:prstGeom prst="rect">
            <a:avLst/>
          </a:prstGeom>
          <a:ln>
            <a:solidFill>
              <a:schemeClr val="bg1">
                <a:lumMod val="75000"/>
              </a:schemeClr>
            </a:solidFill>
          </a:ln>
        </p:spPr>
        <p:txBody>
          <a:bodyPr wrap="square">
            <a:spAutoFit/>
          </a:bodyPr>
          <a:lstStyle/>
          <a:p>
            <a:r>
              <a:rPr lang="ja-JP" altLang="en-US" sz="1100" dirty="0"/>
              <a:t>左ラインセンサー黒ライン</a:t>
            </a:r>
            <a:endParaRPr lang="en-US" altLang="ja-JP" sz="1100" dirty="0"/>
          </a:p>
          <a:p>
            <a:r>
              <a:rPr lang="ja-JP" altLang="en-US" sz="1100" dirty="0"/>
              <a:t>右ラインセンサー白紙　</a:t>
            </a:r>
            <a:br>
              <a:rPr lang="ja-JP" altLang="en-US" sz="1100" dirty="0"/>
            </a:br>
            <a:r>
              <a:rPr lang="ja-JP" altLang="en-US" sz="1100" dirty="0"/>
              <a:t>　　　↓</a:t>
            </a:r>
            <a:br>
              <a:rPr lang="ja-JP" altLang="en-US" sz="1100" dirty="0"/>
            </a:br>
            <a:r>
              <a:rPr lang="ja-JP" altLang="en-US" sz="1100" dirty="0"/>
              <a:t>左モータ停止、右モータ回転</a:t>
            </a:r>
            <a:br>
              <a:rPr lang="ja-JP" altLang="en-US" sz="1100" dirty="0"/>
            </a:br>
            <a:r>
              <a:rPr lang="ja-JP" altLang="en-US" sz="1100" dirty="0"/>
              <a:t>（左へ曲がる）</a:t>
            </a:r>
          </a:p>
        </p:txBody>
      </p:sp>
      <p:sp>
        <p:nvSpPr>
          <p:cNvPr id="13" name="正方形/長方形 12"/>
          <p:cNvSpPr/>
          <p:nvPr/>
        </p:nvSpPr>
        <p:spPr>
          <a:xfrm>
            <a:off x="2303563" y="3038508"/>
            <a:ext cx="2121247" cy="938719"/>
          </a:xfrm>
          <a:prstGeom prst="rect">
            <a:avLst/>
          </a:prstGeom>
          <a:ln>
            <a:solidFill>
              <a:schemeClr val="bg1">
                <a:lumMod val="75000"/>
              </a:schemeClr>
            </a:solidFill>
          </a:ln>
        </p:spPr>
        <p:txBody>
          <a:bodyPr wrap="square">
            <a:spAutoFit/>
          </a:bodyPr>
          <a:lstStyle/>
          <a:p>
            <a:r>
              <a:rPr lang="ja-JP" altLang="en-US" sz="1100" dirty="0"/>
              <a:t>左ラインセンサー白紙</a:t>
            </a:r>
            <a:endParaRPr lang="en-US" altLang="ja-JP" sz="1100" dirty="0"/>
          </a:p>
          <a:p>
            <a:r>
              <a:rPr lang="ja-JP" altLang="en-US" sz="1100" dirty="0"/>
              <a:t>右ラインセンサー黒ライン</a:t>
            </a:r>
            <a:br>
              <a:rPr lang="ja-JP" altLang="en-US" sz="1100" dirty="0"/>
            </a:br>
            <a:r>
              <a:rPr lang="ja-JP" altLang="en-US" sz="1100" dirty="0"/>
              <a:t>　　　↓</a:t>
            </a:r>
            <a:br>
              <a:rPr lang="ja-JP" altLang="en-US" sz="1100" dirty="0"/>
            </a:br>
            <a:r>
              <a:rPr lang="ja-JP" altLang="en-US" sz="1100" dirty="0"/>
              <a:t>右モータ停止、左モータ回転</a:t>
            </a:r>
            <a:br>
              <a:rPr lang="ja-JP" altLang="en-US" sz="1100" dirty="0"/>
            </a:br>
            <a:r>
              <a:rPr lang="ja-JP" altLang="en-US" sz="1100" dirty="0"/>
              <a:t>（右へ曲がる）</a:t>
            </a:r>
          </a:p>
        </p:txBody>
      </p:sp>
      <p:sp>
        <p:nvSpPr>
          <p:cNvPr id="19" name="テキスト ボックス 18"/>
          <p:cNvSpPr txBox="1"/>
          <p:nvPr/>
        </p:nvSpPr>
        <p:spPr>
          <a:xfrm>
            <a:off x="7221347" y="1834861"/>
            <a:ext cx="1023258" cy="276999"/>
          </a:xfrm>
          <a:prstGeom prst="rect">
            <a:avLst/>
          </a:prstGeom>
          <a:noFill/>
        </p:spPr>
        <p:txBody>
          <a:bodyPr wrap="square" rtlCol="0">
            <a:spAutoFit/>
          </a:bodyPr>
          <a:lstStyle/>
          <a:p>
            <a:r>
              <a:rPr kumimoji="1" lang="ja-JP" altLang="en-US" sz="1200" dirty="0"/>
              <a:t>白</a:t>
            </a:r>
          </a:p>
        </p:txBody>
      </p:sp>
      <p:sp>
        <p:nvSpPr>
          <p:cNvPr id="20" name="テキスト ボックス 19"/>
          <p:cNvSpPr txBox="1"/>
          <p:nvPr/>
        </p:nvSpPr>
        <p:spPr>
          <a:xfrm>
            <a:off x="6275471" y="2032615"/>
            <a:ext cx="1023258" cy="276999"/>
          </a:xfrm>
          <a:prstGeom prst="rect">
            <a:avLst/>
          </a:prstGeom>
          <a:noFill/>
        </p:spPr>
        <p:txBody>
          <a:bodyPr wrap="square" rtlCol="0">
            <a:spAutoFit/>
          </a:bodyPr>
          <a:lstStyle/>
          <a:p>
            <a:r>
              <a:rPr kumimoji="1" lang="ja-JP" altLang="en-US" sz="1200" dirty="0"/>
              <a:t>黒</a:t>
            </a:r>
          </a:p>
        </p:txBody>
      </p:sp>
      <p:sp>
        <p:nvSpPr>
          <p:cNvPr id="29" name="フローチャート: 端子 28"/>
          <p:cNvSpPr/>
          <p:nvPr/>
        </p:nvSpPr>
        <p:spPr>
          <a:xfrm>
            <a:off x="6301284" y="586125"/>
            <a:ext cx="683031" cy="301029"/>
          </a:xfrm>
          <a:prstGeom prst="flowChartTermina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ln w="0"/>
                <a:solidFill>
                  <a:schemeClr val="tx1"/>
                </a:solidFill>
                <a:effectLst>
                  <a:outerShdw blurRad="38100" dist="19050" dir="2700000" algn="tl" rotWithShape="0">
                    <a:schemeClr val="dk1">
                      <a:alpha val="40000"/>
                    </a:schemeClr>
                  </a:outerShdw>
                </a:effectLst>
              </a:rPr>
              <a:t>開始</a:t>
            </a:r>
          </a:p>
        </p:txBody>
      </p:sp>
      <p:sp>
        <p:nvSpPr>
          <p:cNvPr id="30" name="フローチャート: 結合子 29"/>
          <p:cNvSpPr/>
          <p:nvPr/>
        </p:nvSpPr>
        <p:spPr>
          <a:xfrm>
            <a:off x="6305368" y="1081894"/>
            <a:ext cx="653008" cy="27768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900" dirty="0">
                <a:ln w="0"/>
                <a:solidFill>
                  <a:schemeClr val="tx1"/>
                </a:solidFill>
                <a:effectLst>
                  <a:outerShdw blurRad="38100" dist="19050" dir="2700000" algn="tl" rotWithShape="0">
                    <a:schemeClr val="dk1">
                      <a:alpha val="40000"/>
                    </a:schemeClr>
                  </a:outerShdw>
                </a:effectLst>
              </a:rPr>
              <a:t>Loop</a:t>
            </a:r>
            <a:endParaRPr kumimoji="1" lang="ja-JP" altLang="en-US" sz="900" dirty="0">
              <a:ln w="0"/>
              <a:solidFill>
                <a:schemeClr val="tx1"/>
              </a:solidFill>
              <a:effectLst>
                <a:outerShdw blurRad="38100" dist="19050" dir="2700000" algn="tl" rotWithShape="0">
                  <a:schemeClr val="dk1">
                    <a:alpha val="40000"/>
                  </a:schemeClr>
                </a:outerShdw>
              </a:effectLst>
            </a:endParaRPr>
          </a:p>
        </p:txBody>
      </p:sp>
      <p:sp>
        <p:nvSpPr>
          <p:cNvPr id="31" name="フローチャート: 判断 30"/>
          <p:cNvSpPr/>
          <p:nvPr/>
        </p:nvSpPr>
        <p:spPr>
          <a:xfrm>
            <a:off x="5873596" y="1547826"/>
            <a:ext cx="1495913" cy="526789"/>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050" dirty="0">
                <a:ln w="0"/>
                <a:solidFill>
                  <a:schemeClr val="tx1"/>
                </a:solidFill>
                <a:effectLst>
                  <a:outerShdw blurRad="38100" dist="19050" dir="2700000" algn="tl" rotWithShape="0">
                    <a:schemeClr val="dk1">
                      <a:alpha val="40000"/>
                    </a:schemeClr>
                  </a:outerShdw>
                </a:effectLst>
              </a:rPr>
              <a:t>左内ｾﾝｻ</a:t>
            </a:r>
            <a:endParaRPr kumimoji="1" lang="ja-JP" altLang="en-US" sz="1050" dirty="0">
              <a:ln w="0"/>
              <a:solidFill>
                <a:schemeClr val="tx1"/>
              </a:solidFill>
              <a:effectLst>
                <a:outerShdw blurRad="38100" dist="19050" dir="2700000" algn="tl" rotWithShape="0">
                  <a:schemeClr val="dk1">
                    <a:alpha val="40000"/>
                  </a:schemeClr>
                </a:outerShdw>
              </a:effectLst>
            </a:endParaRPr>
          </a:p>
        </p:txBody>
      </p:sp>
      <p:cxnSp>
        <p:nvCxnSpPr>
          <p:cNvPr id="36" name="直線矢印コネクタ 35"/>
          <p:cNvCxnSpPr>
            <a:stCxn id="29" idx="2"/>
            <a:endCxn id="30" idx="0"/>
          </p:cNvCxnSpPr>
          <p:nvPr/>
        </p:nvCxnSpPr>
        <p:spPr>
          <a:xfrm flipH="1">
            <a:off x="6631872" y="887154"/>
            <a:ext cx="10928" cy="194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p:cNvCxnSpPr>
            <a:stCxn id="30" idx="4"/>
            <a:endCxn id="31" idx="0"/>
          </p:cNvCxnSpPr>
          <p:nvPr/>
        </p:nvCxnSpPr>
        <p:spPr>
          <a:xfrm flipH="1">
            <a:off x="6621553" y="1359574"/>
            <a:ext cx="10319" cy="188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フローチャート: 判断 42"/>
          <p:cNvSpPr/>
          <p:nvPr/>
        </p:nvSpPr>
        <p:spPr>
          <a:xfrm>
            <a:off x="5879481" y="2318447"/>
            <a:ext cx="1495913" cy="526789"/>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050" dirty="0">
                <a:ln w="0"/>
                <a:solidFill>
                  <a:schemeClr val="tx1"/>
                </a:solidFill>
                <a:effectLst>
                  <a:outerShdw blurRad="38100" dist="19050" dir="2700000" algn="tl" rotWithShape="0">
                    <a:schemeClr val="dk1">
                      <a:alpha val="40000"/>
                    </a:schemeClr>
                  </a:outerShdw>
                </a:effectLst>
              </a:rPr>
              <a:t>右内ｾﾝｻ</a:t>
            </a:r>
            <a:endParaRPr kumimoji="1" lang="ja-JP" altLang="en-US" sz="1050" dirty="0">
              <a:ln w="0"/>
              <a:solidFill>
                <a:schemeClr val="tx1"/>
              </a:solidFill>
              <a:effectLst>
                <a:outerShdw blurRad="38100" dist="19050" dir="2700000" algn="tl" rotWithShape="0">
                  <a:schemeClr val="dk1">
                    <a:alpha val="40000"/>
                  </a:schemeClr>
                </a:outerShdw>
              </a:effectLst>
            </a:endParaRPr>
          </a:p>
        </p:txBody>
      </p:sp>
      <p:cxnSp>
        <p:nvCxnSpPr>
          <p:cNvPr id="44" name="直線矢印コネクタ 43"/>
          <p:cNvCxnSpPr>
            <a:stCxn id="31" idx="2"/>
            <a:endCxn id="43" idx="0"/>
          </p:cNvCxnSpPr>
          <p:nvPr/>
        </p:nvCxnSpPr>
        <p:spPr>
          <a:xfrm>
            <a:off x="6621553" y="2074615"/>
            <a:ext cx="5885" cy="243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テキスト ボックス 46"/>
          <p:cNvSpPr txBox="1"/>
          <p:nvPr/>
        </p:nvSpPr>
        <p:spPr>
          <a:xfrm>
            <a:off x="7209510" y="2610892"/>
            <a:ext cx="1023258" cy="276999"/>
          </a:xfrm>
          <a:prstGeom prst="rect">
            <a:avLst/>
          </a:prstGeom>
          <a:noFill/>
        </p:spPr>
        <p:txBody>
          <a:bodyPr wrap="square" rtlCol="0">
            <a:spAutoFit/>
          </a:bodyPr>
          <a:lstStyle/>
          <a:p>
            <a:r>
              <a:rPr kumimoji="1" lang="ja-JP" altLang="en-US" sz="1200" dirty="0"/>
              <a:t>白</a:t>
            </a:r>
          </a:p>
        </p:txBody>
      </p:sp>
      <p:sp>
        <p:nvSpPr>
          <p:cNvPr id="48" name="テキスト ボックス 47"/>
          <p:cNvSpPr txBox="1"/>
          <p:nvPr/>
        </p:nvSpPr>
        <p:spPr>
          <a:xfrm>
            <a:off x="6254463" y="2815243"/>
            <a:ext cx="1023258" cy="276999"/>
          </a:xfrm>
          <a:prstGeom prst="rect">
            <a:avLst/>
          </a:prstGeom>
          <a:noFill/>
        </p:spPr>
        <p:txBody>
          <a:bodyPr wrap="square" rtlCol="0">
            <a:spAutoFit/>
          </a:bodyPr>
          <a:lstStyle/>
          <a:p>
            <a:r>
              <a:rPr kumimoji="1" lang="ja-JP" altLang="en-US" sz="1200" dirty="0"/>
              <a:t>黒</a:t>
            </a:r>
          </a:p>
        </p:txBody>
      </p:sp>
      <p:sp>
        <p:nvSpPr>
          <p:cNvPr id="49" name="フローチャート: 判断 48"/>
          <p:cNvSpPr/>
          <p:nvPr/>
        </p:nvSpPr>
        <p:spPr>
          <a:xfrm>
            <a:off x="8093888" y="2365516"/>
            <a:ext cx="1495913" cy="526789"/>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050" dirty="0">
                <a:ln w="0"/>
                <a:solidFill>
                  <a:schemeClr val="tx1"/>
                </a:solidFill>
                <a:effectLst>
                  <a:outerShdw blurRad="38100" dist="19050" dir="2700000" algn="tl" rotWithShape="0">
                    <a:schemeClr val="dk1">
                      <a:alpha val="40000"/>
                    </a:schemeClr>
                  </a:outerShdw>
                </a:effectLst>
              </a:rPr>
              <a:t>右内ｾﾝｻ</a:t>
            </a:r>
            <a:endParaRPr kumimoji="1" lang="ja-JP" altLang="en-US" sz="1050" dirty="0">
              <a:ln w="0"/>
              <a:solidFill>
                <a:schemeClr val="tx1"/>
              </a:solidFill>
              <a:effectLst>
                <a:outerShdw blurRad="38100" dist="19050" dir="2700000" algn="tl" rotWithShape="0">
                  <a:schemeClr val="dk1">
                    <a:alpha val="40000"/>
                  </a:schemeClr>
                </a:outerShdw>
              </a:effectLst>
            </a:endParaRPr>
          </a:p>
        </p:txBody>
      </p:sp>
      <p:cxnSp>
        <p:nvCxnSpPr>
          <p:cNvPr id="51" name="カギ線コネクタ 50"/>
          <p:cNvCxnSpPr>
            <a:stCxn id="31" idx="3"/>
            <a:endCxn id="49" idx="0"/>
          </p:cNvCxnSpPr>
          <p:nvPr/>
        </p:nvCxnSpPr>
        <p:spPr>
          <a:xfrm>
            <a:off x="7369509" y="1811221"/>
            <a:ext cx="1472336" cy="55429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2" name="テキスト ボックス 51"/>
          <p:cNvSpPr txBox="1"/>
          <p:nvPr/>
        </p:nvSpPr>
        <p:spPr>
          <a:xfrm>
            <a:off x="8463835" y="3340026"/>
            <a:ext cx="1023258" cy="276999"/>
          </a:xfrm>
          <a:prstGeom prst="rect">
            <a:avLst/>
          </a:prstGeom>
          <a:noFill/>
        </p:spPr>
        <p:txBody>
          <a:bodyPr wrap="square" rtlCol="0">
            <a:spAutoFit/>
          </a:bodyPr>
          <a:lstStyle/>
          <a:p>
            <a:r>
              <a:rPr kumimoji="1" lang="ja-JP" altLang="en-US" sz="1200" dirty="0"/>
              <a:t>白</a:t>
            </a:r>
          </a:p>
        </p:txBody>
      </p:sp>
      <p:sp>
        <p:nvSpPr>
          <p:cNvPr id="53" name="テキスト ボックス 52"/>
          <p:cNvSpPr txBox="1"/>
          <p:nvPr/>
        </p:nvSpPr>
        <p:spPr>
          <a:xfrm>
            <a:off x="8536592" y="2910324"/>
            <a:ext cx="1023258" cy="276999"/>
          </a:xfrm>
          <a:prstGeom prst="rect">
            <a:avLst/>
          </a:prstGeom>
          <a:noFill/>
        </p:spPr>
        <p:txBody>
          <a:bodyPr wrap="square" rtlCol="0">
            <a:spAutoFit/>
          </a:bodyPr>
          <a:lstStyle/>
          <a:p>
            <a:r>
              <a:rPr kumimoji="1" lang="ja-JP" altLang="en-US" sz="1200" dirty="0"/>
              <a:t>黒</a:t>
            </a:r>
          </a:p>
        </p:txBody>
      </p:sp>
      <p:sp>
        <p:nvSpPr>
          <p:cNvPr id="54" name="フローチャート: 処理 53"/>
          <p:cNvSpPr/>
          <p:nvPr/>
        </p:nvSpPr>
        <p:spPr>
          <a:xfrm>
            <a:off x="6141027" y="3151497"/>
            <a:ext cx="1002566" cy="10114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sz="1050" dirty="0">
                <a:ln w="0"/>
                <a:solidFill>
                  <a:schemeClr val="tx1"/>
                </a:solidFill>
                <a:effectLst>
                  <a:outerShdw blurRad="38100" dist="19050" dir="2700000" algn="tl" rotWithShape="0">
                    <a:schemeClr val="dk1">
                      <a:alpha val="40000"/>
                    </a:schemeClr>
                  </a:outerShdw>
                </a:effectLst>
              </a:rPr>
            </a:br>
            <a:br>
              <a:rPr lang="en-US" altLang="ja-JP" sz="1050" dirty="0">
                <a:ln w="0"/>
                <a:solidFill>
                  <a:schemeClr val="tx1"/>
                </a:solidFill>
                <a:effectLst>
                  <a:outerShdw blurRad="38100" dist="19050" dir="2700000" algn="tl" rotWithShape="0">
                    <a:schemeClr val="dk1">
                      <a:alpha val="40000"/>
                    </a:schemeClr>
                  </a:outerShdw>
                </a:effectLst>
              </a:rPr>
            </a:br>
            <a:endParaRPr lang="en-US" altLang="ja-JP" sz="1050" dirty="0">
              <a:ln w="0"/>
              <a:solidFill>
                <a:schemeClr val="tx1"/>
              </a:solidFill>
              <a:effectLst>
                <a:outerShdw blurRad="38100" dist="19050" dir="2700000" algn="tl" rotWithShape="0">
                  <a:schemeClr val="dk1">
                    <a:alpha val="40000"/>
                  </a:schemeClr>
                </a:outerShdw>
              </a:effectLst>
            </a:endParaRPr>
          </a:p>
          <a:p>
            <a:pPr algn="ctr"/>
            <a:endParaRPr lang="en-US" altLang="ja-JP" sz="1050" dirty="0">
              <a:ln w="0"/>
              <a:solidFill>
                <a:schemeClr val="tx1"/>
              </a:solidFill>
              <a:effectLst>
                <a:outerShdw blurRad="38100" dist="19050" dir="2700000" algn="tl" rotWithShape="0">
                  <a:schemeClr val="dk1">
                    <a:alpha val="40000"/>
                  </a:schemeClr>
                </a:outerShdw>
              </a:effectLst>
            </a:endParaRPr>
          </a:p>
          <a:p>
            <a:pPr algn="ctr"/>
            <a:r>
              <a:rPr lang="ja-JP" altLang="en-US" sz="1050" dirty="0">
                <a:ln w="0"/>
                <a:solidFill>
                  <a:schemeClr val="tx1"/>
                </a:solidFill>
                <a:effectLst>
                  <a:outerShdw blurRad="38100" dist="19050" dir="2700000" algn="tl" rotWithShape="0">
                    <a:schemeClr val="dk1">
                      <a:alpha val="40000"/>
                    </a:schemeClr>
                  </a:outerShdw>
                </a:effectLst>
              </a:rPr>
              <a:t>直進</a:t>
            </a:r>
          </a:p>
        </p:txBody>
      </p:sp>
      <p:sp>
        <p:nvSpPr>
          <p:cNvPr id="55" name="上矢印 54"/>
          <p:cNvSpPr/>
          <p:nvPr/>
        </p:nvSpPr>
        <p:spPr>
          <a:xfrm>
            <a:off x="6465103" y="3496842"/>
            <a:ext cx="410790" cy="264769"/>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cxnSp>
        <p:nvCxnSpPr>
          <p:cNvPr id="56" name="直線矢印コネクタ 55"/>
          <p:cNvCxnSpPr>
            <a:stCxn id="43" idx="2"/>
            <a:endCxn id="54" idx="0"/>
          </p:cNvCxnSpPr>
          <p:nvPr/>
        </p:nvCxnSpPr>
        <p:spPr>
          <a:xfrm>
            <a:off x="6627438" y="2845236"/>
            <a:ext cx="14872" cy="3062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フローチャート: 処理 71"/>
          <p:cNvSpPr/>
          <p:nvPr/>
        </p:nvSpPr>
        <p:spPr>
          <a:xfrm>
            <a:off x="7240280" y="3151497"/>
            <a:ext cx="1002566" cy="101145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sz="1050" dirty="0">
                <a:ln w="0"/>
                <a:solidFill>
                  <a:schemeClr val="tx1"/>
                </a:solidFill>
                <a:effectLst>
                  <a:outerShdw blurRad="38100" dist="19050" dir="2700000" algn="tl" rotWithShape="0">
                    <a:schemeClr val="dk1">
                      <a:alpha val="40000"/>
                    </a:schemeClr>
                  </a:outerShdw>
                </a:effectLst>
              </a:rPr>
            </a:br>
            <a:br>
              <a:rPr lang="en-US" altLang="ja-JP" sz="1050" dirty="0">
                <a:ln w="0"/>
                <a:solidFill>
                  <a:schemeClr val="tx1"/>
                </a:solidFill>
                <a:effectLst>
                  <a:outerShdw blurRad="38100" dist="19050" dir="2700000" algn="tl" rotWithShape="0">
                    <a:schemeClr val="dk1">
                      <a:alpha val="40000"/>
                    </a:schemeClr>
                  </a:outerShdw>
                </a:effectLst>
              </a:rPr>
            </a:br>
            <a:endParaRPr lang="en-US" altLang="ja-JP" sz="1050" dirty="0">
              <a:ln w="0"/>
              <a:solidFill>
                <a:schemeClr val="tx1"/>
              </a:solidFill>
              <a:effectLst>
                <a:outerShdw blurRad="38100" dist="19050" dir="2700000" algn="tl" rotWithShape="0">
                  <a:schemeClr val="dk1">
                    <a:alpha val="40000"/>
                  </a:schemeClr>
                </a:outerShdw>
              </a:effectLst>
            </a:endParaRPr>
          </a:p>
          <a:p>
            <a:pPr algn="ctr"/>
            <a:endParaRPr lang="en-US" altLang="ja-JP" sz="1050" dirty="0">
              <a:ln w="0"/>
              <a:solidFill>
                <a:schemeClr val="tx1"/>
              </a:solidFill>
              <a:effectLst>
                <a:outerShdw blurRad="38100" dist="19050" dir="2700000" algn="tl" rotWithShape="0">
                  <a:schemeClr val="dk1">
                    <a:alpha val="40000"/>
                  </a:schemeClr>
                </a:outerShdw>
              </a:effectLst>
            </a:endParaRPr>
          </a:p>
          <a:p>
            <a:pPr algn="ctr"/>
            <a:r>
              <a:rPr lang="ja-JP" altLang="en-US" sz="1050" dirty="0">
                <a:ln w="0"/>
                <a:solidFill>
                  <a:schemeClr val="tx1"/>
                </a:solidFill>
                <a:effectLst>
                  <a:outerShdw blurRad="38100" dist="19050" dir="2700000" algn="tl" rotWithShape="0">
                    <a:schemeClr val="dk1">
                      <a:alpha val="40000"/>
                    </a:schemeClr>
                  </a:outerShdw>
                </a:effectLst>
              </a:rPr>
              <a:t>左へ曲がる</a:t>
            </a:r>
          </a:p>
        </p:txBody>
      </p:sp>
      <p:sp>
        <p:nvSpPr>
          <p:cNvPr id="75" name="フローチャート: 処理 74"/>
          <p:cNvSpPr/>
          <p:nvPr/>
        </p:nvSpPr>
        <p:spPr>
          <a:xfrm>
            <a:off x="8340562" y="3151497"/>
            <a:ext cx="1002566" cy="10114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sz="1050" dirty="0">
                <a:ln w="0"/>
                <a:solidFill>
                  <a:schemeClr val="tx1"/>
                </a:solidFill>
                <a:effectLst>
                  <a:outerShdw blurRad="38100" dist="19050" dir="2700000" algn="tl" rotWithShape="0">
                    <a:schemeClr val="dk1">
                      <a:alpha val="40000"/>
                    </a:schemeClr>
                  </a:outerShdw>
                </a:effectLst>
              </a:rPr>
            </a:br>
            <a:br>
              <a:rPr lang="en-US" altLang="ja-JP" sz="1050" dirty="0">
                <a:ln w="0"/>
                <a:solidFill>
                  <a:schemeClr val="tx1"/>
                </a:solidFill>
                <a:effectLst>
                  <a:outerShdw blurRad="38100" dist="19050" dir="2700000" algn="tl" rotWithShape="0">
                    <a:schemeClr val="dk1">
                      <a:alpha val="40000"/>
                    </a:schemeClr>
                  </a:outerShdw>
                </a:effectLst>
              </a:rPr>
            </a:br>
            <a:br>
              <a:rPr lang="en-US" altLang="ja-JP" sz="1050" dirty="0">
                <a:ln w="0"/>
                <a:solidFill>
                  <a:schemeClr val="tx1"/>
                </a:solidFill>
                <a:effectLst>
                  <a:outerShdw blurRad="38100" dist="19050" dir="2700000" algn="tl" rotWithShape="0">
                    <a:schemeClr val="dk1">
                      <a:alpha val="40000"/>
                    </a:schemeClr>
                  </a:outerShdw>
                </a:effectLst>
              </a:rPr>
            </a:br>
            <a:endParaRPr lang="en-US" altLang="ja-JP" sz="1050" dirty="0">
              <a:ln w="0"/>
              <a:solidFill>
                <a:schemeClr val="tx1"/>
              </a:solidFill>
              <a:effectLst>
                <a:outerShdw blurRad="38100" dist="19050" dir="2700000" algn="tl" rotWithShape="0">
                  <a:schemeClr val="dk1">
                    <a:alpha val="40000"/>
                  </a:schemeClr>
                </a:outerShdw>
              </a:effectLst>
            </a:endParaRPr>
          </a:p>
          <a:p>
            <a:pPr algn="ctr"/>
            <a:endParaRPr lang="en-US" altLang="ja-JP" sz="1050" dirty="0">
              <a:ln w="0"/>
              <a:solidFill>
                <a:schemeClr val="tx1"/>
              </a:solidFill>
              <a:effectLst>
                <a:outerShdw blurRad="38100" dist="19050" dir="2700000" algn="tl" rotWithShape="0">
                  <a:schemeClr val="dk1">
                    <a:alpha val="40000"/>
                  </a:schemeClr>
                </a:outerShdw>
              </a:effectLst>
            </a:endParaRPr>
          </a:p>
          <a:p>
            <a:pPr algn="ctr"/>
            <a:r>
              <a:rPr lang="ja-JP" altLang="en-US" sz="1050" dirty="0">
                <a:ln w="0"/>
                <a:solidFill>
                  <a:schemeClr val="tx1"/>
                </a:solidFill>
                <a:effectLst>
                  <a:outerShdw blurRad="38100" dist="19050" dir="2700000" algn="tl" rotWithShape="0">
                    <a:schemeClr val="dk1">
                      <a:alpha val="40000"/>
                    </a:schemeClr>
                  </a:outerShdw>
                </a:effectLst>
              </a:rPr>
              <a:t>右へ曲がる</a:t>
            </a:r>
          </a:p>
          <a:p>
            <a:pPr algn="ctr"/>
            <a:endParaRPr lang="ja-JP" altLang="en-US" sz="1050" dirty="0">
              <a:ln w="0"/>
              <a:solidFill>
                <a:schemeClr val="tx1"/>
              </a:solidFill>
              <a:effectLst>
                <a:outerShdw blurRad="38100" dist="19050" dir="2700000" algn="tl" rotWithShape="0">
                  <a:schemeClr val="dk1">
                    <a:alpha val="40000"/>
                  </a:schemeClr>
                </a:outerShdw>
              </a:effectLst>
            </a:endParaRPr>
          </a:p>
        </p:txBody>
      </p:sp>
      <p:cxnSp>
        <p:nvCxnSpPr>
          <p:cNvPr id="80" name="カギ線コネクタ 79"/>
          <p:cNvCxnSpPr>
            <a:stCxn id="43" idx="3"/>
            <a:endCxn id="72" idx="0"/>
          </p:cNvCxnSpPr>
          <p:nvPr/>
        </p:nvCxnSpPr>
        <p:spPr>
          <a:xfrm>
            <a:off x="7375394" y="2581842"/>
            <a:ext cx="366169" cy="56965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5" name="直線矢印コネクタ 84"/>
          <p:cNvCxnSpPr>
            <a:stCxn id="49" idx="2"/>
            <a:endCxn id="75" idx="0"/>
          </p:cNvCxnSpPr>
          <p:nvPr/>
        </p:nvCxnSpPr>
        <p:spPr>
          <a:xfrm>
            <a:off x="8841845" y="2892305"/>
            <a:ext cx="0" cy="2591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カギ線コネクタ 91"/>
          <p:cNvCxnSpPr>
            <a:stCxn id="49" idx="3"/>
            <a:endCxn id="168" idx="0"/>
          </p:cNvCxnSpPr>
          <p:nvPr/>
        </p:nvCxnSpPr>
        <p:spPr>
          <a:xfrm>
            <a:off x="9589801" y="2628911"/>
            <a:ext cx="650477" cy="501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95" name="フローチャート: 端子 94"/>
          <p:cNvSpPr/>
          <p:nvPr/>
        </p:nvSpPr>
        <p:spPr>
          <a:xfrm>
            <a:off x="6300794" y="5759883"/>
            <a:ext cx="683031" cy="301029"/>
          </a:xfrm>
          <a:prstGeom prst="flowChartTermina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ln w="0"/>
                <a:solidFill>
                  <a:schemeClr val="tx1"/>
                </a:solidFill>
                <a:effectLst>
                  <a:outerShdw blurRad="38100" dist="19050" dir="2700000" algn="tl" rotWithShape="0">
                    <a:schemeClr val="dk1">
                      <a:alpha val="40000"/>
                    </a:schemeClr>
                  </a:outerShdw>
                </a:effectLst>
              </a:rPr>
              <a:t>終了</a:t>
            </a:r>
          </a:p>
        </p:txBody>
      </p:sp>
      <p:sp>
        <p:nvSpPr>
          <p:cNvPr id="96" name="フローチャート: 結合子 95"/>
          <p:cNvSpPr/>
          <p:nvPr/>
        </p:nvSpPr>
        <p:spPr>
          <a:xfrm>
            <a:off x="6305368" y="5252655"/>
            <a:ext cx="653008" cy="27768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900" dirty="0">
                <a:ln w="0"/>
                <a:solidFill>
                  <a:schemeClr val="tx1"/>
                </a:solidFill>
                <a:effectLst>
                  <a:outerShdw blurRad="38100" dist="19050" dir="2700000" algn="tl" rotWithShape="0">
                    <a:schemeClr val="dk1">
                      <a:alpha val="40000"/>
                    </a:schemeClr>
                  </a:outerShdw>
                </a:effectLst>
              </a:rPr>
              <a:t>無限</a:t>
            </a:r>
            <a:endParaRPr kumimoji="1" lang="ja-JP" altLang="en-US" sz="900" dirty="0">
              <a:ln w="0"/>
              <a:solidFill>
                <a:schemeClr val="tx1"/>
              </a:solidFill>
              <a:effectLst>
                <a:outerShdw blurRad="38100" dist="19050" dir="2700000" algn="tl" rotWithShape="0">
                  <a:schemeClr val="dk1">
                    <a:alpha val="40000"/>
                  </a:schemeClr>
                </a:outerShdw>
              </a:effectLst>
            </a:endParaRPr>
          </a:p>
        </p:txBody>
      </p:sp>
      <p:cxnSp>
        <p:nvCxnSpPr>
          <p:cNvPr id="97" name="直線矢印コネクタ 96"/>
          <p:cNvCxnSpPr>
            <a:stCxn id="96" idx="4"/>
            <a:endCxn id="95" idx="0"/>
          </p:cNvCxnSpPr>
          <p:nvPr/>
        </p:nvCxnSpPr>
        <p:spPr>
          <a:xfrm>
            <a:off x="6631872" y="5530335"/>
            <a:ext cx="10438" cy="229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線矢印コネクタ 99"/>
          <p:cNvCxnSpPr>
            <a:stCxn id="54" idx="2"/>
            <a:endCxn id="96" idx="0"/>
          </p:cNvCxnSpPr>
          <p:nvPr/>
        </p:nvCxnSpPr>
        <p:spPr>
          <a:xfrm flipH="1">
            <a:off x="6631872" y="4162955"/>
            <a:ext cx="10438" cy="1089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カギ線コネクタ 102"/>
          <p:cNvCxnSpPr>
            <a:stCxn id="147" idx="2"/>
            <a:endCxn id="96" idx="0"/>
          </p:cNvCxnSpPr>
          <p:nvPr/>
        </p:nvCxnSpPr>
        <p:spPr>
          <a:xfrm rot="5400000">
            <a:off x="6991574" y="4511797"/>
            <a:ext cx="381157" cy="1100559"/>
          </a:xfrm>
          <a:prstGeom prst="bentConnector3">
            <a:avLst>
              <a:gd name="adj1" fmla="val 38925"/>
            </a:avLst>
          </a:prstGeom>
          <a:ln>
            <a:tailEnd type="triangle"/>
          </a:ln>
        </p:spPr>
        <p:style>
          <a:lnRef idx="1">
            <a:schemeClr val="dk1"/>
          </a:lnRef>
          <a:fillRef idx="0">
            <a:schemeClr val="dk1"/>
          </a:fillRef>
          <a:effectRef idx="0">
            <a:schemeClr val="dk1"/>
          </a:effectRef>
          <a:fontRef idx="minor">
            <a:schemeClr val="tx1"/>
          </a:fontRef>
        </p:style>
      </p:cxnSp>
      <p:cxnSp>
        <p:nvCxnSpPr>
          <p:cNvPr id="108" name="カギ線コネクタ 107"/>
          <p:cNvCxnSpPr>
            <a:stCxn id="155" idx="2"/>
            <a:endCxn id="96" idx="0"/>
          </p:cNvCxnSpPr>
          <p:nvPr/>
        </p:nvCxnSpPr>
        <p:spPr>
          <a:xfrm rot="5400000">
            <a:off x="7538474" y="3942055"/>
            <a:ext cx="403999" cy="2217201"/>
          </a:xfrm>
          <a:prstGeom prst="bentConnector3">
            <a:avLst>
              <a:gd name="adj1" fmla="val 41695"/>
            </a:avLst>
          </a:prstGeom>
          <a:ln>
            <a:tailEnd type="triangle"/>
          </a:ln>
        </p:spPr>
        <p:style>
          <a:lnRef idx="1">
            <a:schemeClr val="dk1"/>
          </a:lnRef>
          <a:fillRef idx="0">
            <a:schemeClr val="dk1"/>
          </a:fillRef>
          <a:effectRef idx="0">
            <a:schemeClr val="dk1"/>
          </a:effectRef>
          <a:fontRef idx="minor">
            <a:schemeClr val="tx1"/>
          </a:fontRef>
        </p:style>
      </p:cxnSp>
      <p:cxnSp>
        <p:nvCxnSpPr>
          <p:cNvPr id="111" name="カギ線コネクタ 110"/>
          <p:cNvCxnSpPr>
            <a:stCxn id="180" idx="2"/>
            <a:endCxn id="96" idx="0"/>
          </p:cNvCxnSpPr>
          <p:nvPr/>
        </p:nvCxnSpPr>
        <p:spPr>
          <a:xfrm rot="5400000">
            <a:off x="8204858" y="3209121"/>
            <a:ext cx="470548" cy="361652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4" name="カギ線コネクタ 113"/>
          <p:cNvCxnSpPr>
            <a:stCxn id="96" idx="2"/>
            <a:endCxn id="30" idx="2"/>
          </p:cNvCxnSpPr>
          <p:nvPr/>
        </p:nvCxnSpPr>
        <p:spPr>
          <a:xfrm rot="10800000">
            <a:off x="6305368" y="1220735"/>
            <a:ext cx="12700" cy="4170761"/>
          </a:xfrm>
          <a:prstGeom prst="bentConnector3">
            <a:avLst>
              <a:gd name="adj1" fmla="val 5727276"/>
            </a:avLst>
          </a:prstGeom>
          <a:ln>
            <a:tailEnd type="triangle"/>
          </a:ln>
        </p:spPr>
        <p:style>
          <a:lnRef idx="1">
            <a:schemeClr val="dk1"/>
          </a:lnRef>
          <a:fillRef idx="0">
            <a:schemeClr val="dk1"/>
          </a:fillRef>
          <a:effectRef idx="0">
            <a:schemeClr val="dk1"/>
          </a:effectRef>
          <a:fontRef idx="minor">
            <a:schemeClr val="tx1"/>
          </a:fontRef>
        </p:style>
      </p:cxnSp>
      <p:sp>
        <p:nvSpPr>
          <p:cNvPr id="41" name="正方形/長方形 40"/>
          <p:cNvSpPr/>
          <p:nvPr/>
        </p:nvSpPr>
        <p:spPr>
          <a:xfrm>
            <a:off x="6156111" y="3204434"/>
            <a:ext cx="1091304" cy="230832"/>
          </a:xfrm>
          <a:prstGeom prst="rect">
            <a:avLst/>
          </a:prstGeom>
        </p:spPr>
        <p:txBody>
          <a:bodyPr wrap="square">
            <a:spAutoFit/>
          </a:bodyPr>
          <a:lstStyle/>
          <a:p>
            <a:r>
              <a:rPr lang="ja-JP" altLang="en-US" sz="900" dirty="0"/>
              <a:t>左右モータ回転</a:t>
            </a:r>
          </a:p>
        </p:txBody>
      </p:sp>
      <p:sp>
        <p:nvSpPr>
          <p:cNvPr id="42" name="正方形/長方形 41"/>
          <p:cNvSpPr/>
          <p:nvPr/>
        </p:nvSpPr>
        <p:spPr>
          <a:xfrm>
            <a:off x="8447219" y="3160840"/>
            <a:ext cx="1010185" cy="369332"/>
          </a:xfrm>
          <a:prstGeom prst="rect">
            <a:avLst/>
          </a:prstGeom>
        </p:spPr>
        <p:txBody>
          <a:bodyPr wrap="square">
            <a:spAutoFit/>
          </a:bodyPr>
          <a:lstStyle/>
          <a:p>
            <a:r>
              <a:rPr lang="ja-JP" altLang="en-US" sz="900" dirty="0"/>
              <a:t>左モータ回転</a:t>
            </a:r>
            <a:br>
              <a:rPr lang="en-US" altLang="ja-JP" sz="900" dirty="0"/>
            </a:br>
            <a:r>
              <a:rPr lang="ja-JP" altLang="en-US" sz="900" dirty="0"/>
              <a:t>右モータ停止</a:t>
            </a:r>
          </a:p>
        </p:txBody>
      </p:sp>
      <p:sp>
        <p:nvSpPr>
          <p:cNvPr id="45" name="正方形/長方形 44"/>
          <p:cNvSpPr/>
          <p:nvPr/>
        </p:nvSpPr>
        <p:spPr>
          <a:xfrm>
            <a:off x="7373600" y="3140194"/>
            <a:ext cx="1119887" cy="369332"/>
          </a:xfrm>
          <a:prstGeom prst="rect">
            <a:avLst/>
          </a:prstGeom>
        </p:spPr>
        <p:txBody>
          <a:bodyPr wrap="square">
            <a:spAutoFit/>
          </a:bodyPr>
          <a:lstStyle/>
          <a:p>
            <a:r>
              <a:rPr lang="ja-JP" altLang="en-US" sz="900" dirty="0"/>
              <a:t>右モータ回転</a:t>
            </a:r>
            <a:br>
              <a:rPr lang="en-US" altLang="ja-JP" sz="900" dirty="0"/>
            </a:br>
            <a:r>
              <a:rPr lang="ja-JP" altLang="en-US" sz="900" dirty="0"/>
              <a:t>左モータ停止</a:t>
            </a:r>
          </a:p>
        </p:txBody>
      </p:sp>
      <p:sp>
        <p:nvSpPr>
          <p:cNvPr id="58" name="正方形/長方形 57"/>
          <p:cNvSpPr/>
          <p:nvPr/>
        </p:nvSpPr>
        <p:spPr>
          <a:xfrm>
            <a:off x="168202" y="441144"/>
            <a:ext cx="4270721" cy="369332"/>
          </a:xfrm>
          <a:prstGeom prst="rect">
            <a:avLst/>
          </a:prstGeom>
        </p:spPr>
        <p:txBody>
          <a:bodyPr wrap="none">
            <a:spAutoFit/>
          </a:bodyPr>
          <a:lstStyle/>
          <a:p>
            <a:r>
              <a:rPr lang="ja-JP" altLang="en-US" b="1" dirty="0"/>
              <a:t>７　ライン逸脱時の処理を考えてみましょう</a:t>
            </a:r>
            <a:endParaRPr lang="ja-JP" altLang="en-US" dirty="0"/>
          </a:p>
        </p:txBody>
      </p:sp>
      <p:sp>
        <p:nvSpPr>
          <p:cNvPr id="63" name="正方形/長方形 62"/>
          <p:cNvSpPr/>
          <p:nvPr/>
        </p:nvSpPr>
        <p:spPr>
          <a:xfrm>
            <a:off x="560342" y="800714"/>
            <a:ext cx="5279009" cy="369332"/>
          </a:xfrm>
          <a:prstGeom prst="rect">
            <a:avLst/>
          </a:prstGeom>
        </p:spPr>
        <p:txBody>
          <a:bodyPr wrap="none">
            <a:spAutoFit/>
          </a:bodyPr>
          <a:lstStyle/>
          <a:p>
            <a:r>
              <a:rPr lang="ja-JP" altLang="en-US" dirty="0"/>
              <a:t>黒ライン内の２つのセンサが白紙に出ないように走る</a:t>
            </a:r>
          </a:p>
        </p:txBody>
      </p:sp>
      <p:sp>
        <p:nvSpPr>
          <p:cNvPr id="146" name="テキスト ボックス 145"/>
          <p:cNvSpPr txBox="1"/>
          <p:nvPr/>
        </p:nvSpPr>
        <p:spPr>
          <a:xfrm>
            <a:off x="9527492" y="2628910"/>
            <a:ext cx="1023258" cy="276999"/>
          </a:xfrm>
          <a:prstGeom prst="rect">
            <a:avLst/>
          </a:prstGeom>
          <a:noFill/>
        </p:spPr>
        <p:txBody>
          <a:bodyPr wrap="square" rtlCol="0">
            <a:spAutoFit/>
          </a:bodyPr>
          <a:lstStyle/>
          <a:p>
            <a:r>
              <a:rPr kumimoji="1" lang="ja-JP" altLang="en-US" sz="1200" dirty="0"/>
              <a:t>白</a:t>
            </a:r>
          </a:p>
        </p:txBody>
      </p:sp>
      <p:sp>
        <p:nvSpPr>
          <p:cNvPr id="147" name="フローチャート: 処理 146"/>
          <p:cNvSpPr/>
          <p:nvPr/>
        </p:nvSpPr>
        <p:spPr>
          <a:xfrm>
            <a:off x="7247415" y="4337411"/>
            <a:ext cx="970031" cy="53408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sz="1050" dirty="0">
                <a:ln w="0"/>
                <a:solidFill>
                  <a:schemeClr val="tx1"/>
                </a:solidFill>
                <a:effectLst>
                  <a:outerShdw blurRad="38100" dist="19050" dir="2700000" algn="tl" rotWithShape="0">
                    <a:schemeClr val="dk1">
                      <a:alpha val="40000"/>
                    </a:schemeClr>
                  </a:outerShdw>
                </a:effectLst>
              </a:rPr>
            </a:br>
            <a:br>
              <a:rPr lang="en-US" altLang="ja-JP" sz="1050" dirty="0">
                <a:ln w="0"/>
                <a:solidFill>
                  <a:schemeClr val="tx1"/>
                </a:solidFill>
                <a:effectLst>
                  <a:outerShdw blurRad="38100" dist="19050" dir="2700000" algn="tl" rotWithShape="0">
                    <a:schemeClr val="dk1">
                      <a:alpha val="40000"/>
                    </a:schemeClr>
                  </a:outerShdw>
                </a:effectLst>
              </a:rPr>
            </a:br>
            <a:endParaRPr lang="en-US" altLang="ja-JP" sz="1050" dirty="0">
              <a:ln w="0"/>
              <a:solidFill>
                <a:schemeClr val="tx1"/>
              </a:solidFill>
              <a:effectLst>
                <a:outerShdw blurRad="38100" dist="19050" dir="2700000" algn="tl" rotWithShape="0">
                  <a:schemeClr val="dk1">
                    <a:alpha val="40000"/>
                  </a:schemeClr>
                </a:outerShdw>
              </a:effectLst>
            </a:endParaRPr>
          </a:p>
        </p:txBody>
      </p:sp>
      <p:sp>
        <p:nvSpPr>
          <p:cNvPr id="153" name="正方形/長方形 152"/>
          <p:cNvSpPr/>
          <p:nvPr/>
        </p:nvSpPr>
        <p:spPr>
          <a:xfrm>
            <a:off x="7219078" y="4324738"/>
            <a:ext cx="944489" cy="553998"/>
          </a:xfrm>
          <a:prstGeom prst="rect">
            <a:avLst/>
          </a:prstGeom>
        </p:spPr>
        <p:txBody>
          <a:bodyPr wrap="none">
            <a:spAutoFit/>
          </a:bodyPr>
          <a:lstStyle/>
          <a:p>
            <a:r>
              <a:rPr lang="ja-JP" altLang="en-US" sz="1000" dirty="0"/>
              <a:t>フラグ　false</a:t>
            </a:r>
            <a:endParaRPr lang="en-US" altLang="ja-JP" sz="1000" dirty="0"/>
          </a:p>
          <a:p>
            <a:r>
              <a:rPr lang="ja-JP" altLang="en-US" sz="1000" dirty="0"/>
              <a:t>最初に白に</a:t>
            </a:r>
            <a:endParaRPr lang="en-US" altLang="ja-JP" sz="1000" dirty="0"/>
          </a:p>
          <a:p>
            <a:r>
              <a:rPr lang="ja-JP" altLang="en-US" sz="1000" dirty="0"/>
              <a:t>出たのは右側</a:t>
            </a:r>
          </a:p>
        </p:txBody>
      </p:sp>
      <p:sp>
        <p:nvSpPr>
          <p:cNvPr id="155" name="フローチャート: 処理 154"/>
          <p:cNvSpPr/>
          <p:nvPr/>
        </p:nvSpPr>
        <p:spPr>
          <a:xfrm>
            <a:off x="8364057" y="4314569"/>
            <a:ext cx="970031" cy="53408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sz="1050" dirty="0">
                <a:ln w="0"/>
                <a:solidFill>
                  <a:schemeClr val="tx1"/>
                </a:solidFill>
                <a:effectLst>
                  <a:outerShdw blurRad="38100" dist="19050" dir="2700000" algn="tl" rotWithShape="0">
                    <a:schemeClr val="dk1">
                      <a:alpha val="40000"/>
                    </a:schemeClr>
                  </a:outerShdw>
                </a:effectLst>
              </a:rPr>
            </a:br>
            <a:br>
              <a:rPr lang="en-US" altLang="ja-JP" sz="1050" dirty="0">
                <a:ln w="0"/>
                <a:solidFill>
                  <a:schemeClr val="tx1"/>
                </a:solidFill>
                <a:effectLst>
                  <a:outerShdw blurRad="38100" dist="19050" dir="2700000" algn="tl" rotWithShape="0">
                    <a:schemeClr val="dk1">
                      <a:alpha val="40000"/>
                    </a:schemeClr>
                  </a:outerShdw>
                </a:effectLst>
              </a:rPr>
            </a:br>
            <a:endParaRPr lang="en-US" altLang="ja-JP" sz="1050" dirty="0">
              <a:ln w="0"/>
              <a:solidFill>
                <a:schemeClr val="tx1"/>
              </a:solidFill>
              <a:effectLst>
                <a:outerShdw blurRad="38100" dist="19050" dir="2700000" algn="tl" rotWithShape="0">
                  <a:schemeClr val="dk1">
                    <a:alpha val="40000"/>
                  </a:schemeClr>
                </a:outerShdw>
              </a:effectLst>
            </a:endParaRPr>
          </a:p>
        </p:txBody>
      </p:sp>
      <p:sp>
        <p:nvSpPr>
          <p:cNvPr id="154" name="正方形/長方形 153"/>
          <p:cNvSpPr/>
          <p:nvPr/>
        </p:nvSpPr>
        <p:spPr>
          <a:xfrm>
            <a:off x="8346516" y="4333610"/>
            <a:ext cx="944489" cy="553998"/>
          </a:xfrm>
          <a:prstGeom prst="rect">
            <a:avLst/>
          </a:prstGeom>
        </p:spPr>
        <p:txBody>
          <a:bodyPr wrap="none">
            <a:spAutoFit/>
          </a:bodyPr>
          <a:lstStyle/>
          <a:p>
            <a:r>
              <a:rPr lang="ja-JP" altLang="en-US" sz="1000" dirty="0"/>
              <a:t>フラグ　true</a:t>
            </a:r>
            <a:endParaRPr lang="en-US" altLang="ja-JP" sz="1000" dirty="0"/>
          </a:p>
          <a:p>
            <a:r>
              <a:rPr lang="ja-JP" altLang="en-US" sz="1000" dirty="0"/>
              <a:t>最初に白に</a:t>
            </a:r>
            <a:endParaRPr lang="en-US" altLang="ja-JP" sz="1000" dirty="0"/>
          </a:p>
          <a:p>
            <a:r>
              <a:rPr lang="ja-JP" altLang="en-US" sz="1000" dirty="0"/>
              <a:t>出たのは左側</a:t>
            </a:r>
          </a:p>
        </p:txBody>
      </p:sp>
      <p:cxnSp>
        <p:nvCxnSpPr>
          <p:cNvPr id="156" name="直線矢印コネクタ 155"/>
          <p:cNvCxnSpPr>
            <a:stCxn id="72" idx="2"/>
            <a:endCxn id="147" idx="0"/>
          </p:cNvCxnSpPr>
          <p:nvPr/>
        </p:nvCxnSpPr>
        <p:spPr>
          <a:xfrm flipH="1">
            <a:off x="7732431" y="4162956"/>
            <a:ext cx="9132" cy="1744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直線矢印コネクタ 161"/>
          <p:cNvCxnSpPr>
            <a:stCxn id="75" idx="2"/>
            <a:endCxn id="155" idx="0"/>
          </p:cNvCxnSpPr>
          <p:nvPr/>
        </p:nvCxnSpPr>
        <p:spPr>
          <a:xfrm>
            <a:off x="8841845" y="4162958"/>
            <a:ext cx="7228" cy="151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8" name="フローチャート: 判断 167"/>
          <p:cNvSpPr/>
          <p:nvPr/>
        </p:nvSpPr>
        <p:spPr>
          <a:xfrm>
            <a:off x="9492321" y="3130484"/>
            <a:ext cx="1495913" cy="526789"/>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050" dirty="0">
                <a:ln w="0"/>
                <a:solidFill>
                  <a:schemeClr val="tx1"/>
                </a:solidFill>
                <a:effectLst>
                  <a:outerShdw blurRad="38100" dist="19050" dir="2700000" algn="tl" rotWithShape="0">
                    <a:schemeClr val="dk1">
                      <a:alpha val="40000"/>
                    </a:schemeClr>
                  </a:outerShdw>
                </a:effectLst>
              </a:rPr>
              <a:t>フラグ</a:t>
            </a:r>
          </a:p>
        </p:txBody>
      </p:sp>
      <p:sp>
        <p:nvSpPr>
          <p:cNvPr id="173" name="正方形/長方形 172"/>
          <p:cNvSpPr/>
          <p:nvPr/>
        </p:nvSpPr>
        <p:spPr>
          <a:xfrm>
            <a:off x="10926500" y="3406366"/>
            <a:ext cx="475002" cy="276999"/>
          </a:xfrm>
          <a:prstGeom prst="rect">
            <a:avLst/>
          </a:prstGeom>
        </p:spPr>
        <p:txBody>
          <a:bodyPr wrap="none">
            <a:spAutoFit/>
          </a:bodyPr>
          <a:lstStyle/>
          <a:p>
            <a:r>
              <a:rPr lang="ja-JP" altLang="en-US" sz="1200" dirty="0"/>
              <a:t>false</a:t>
            </a:r>
            <a:endParaRPr lang="en-US" altLang="ja-JP" sz="1200" dirty="0"/>
          </a:p>
        </p:txBody>
      </p:sp>
      <p:sp>
        <p:nvSpPr>
          <p:cNvPr id="174" name="正方形/長方形 173"/>
          <p:cNvSpPr/>
          <p:nvPr/>
        </p:nvSpPr>
        <p:spPr>
          <a:xfrm>
            <a:off x="9537160" y="3499403"/>
            <a:ext cx="445956" cy="276999"/>
          </a:xfrm>
          <a:prstGeom prst="rect">
            <a:avLst/>
          </a:prstGeom>
        </p:spPr>
        <p:txBody>
          <a:bodyPr wrap="none">
            <a:spAutoFit/>
          </a:bodyPr>
          <a:lstStyle/>
          <a:p>
            <a:r>
              <a:rPr lang="ja-JP" altLang="en-US" sz="1200" dirty="0"/>
              <a:t>true</a:t>
            </a:r>
            <a:endParaRPr lang="en-US" altLang="ja-JP" sz="1200" dirty="0"/>
          </a:p>
        </p:txBody>
      </p:sp>
      <p:sp>
        <p:nvSpPr>
          <p:cNvPr id="74" name="環状矢印 73"/>
          <p:cNvSpPr/>
          <p:nvPr/>
        </p:nvSpPr>
        <p:spPr>
          <a:xfrm rot="15176272">
            <a:off x="8586767" y="3344259"/>
            <a:ext cx="1027725" cy="1130300"/>
          </a:xfrm>
          <a:prstGeom prst="circularArrow">
            <a:avLst>
              <a:gd name="adj1" fmla="val 12500"/>
              <a:gd name="adj2" fmla="val 1142319"/>
              <a:gd name="adj3" fmla="val 20457681"/>
              <a:gd name="adj4" fmla="val 17377359"/>
              <a:gd name="adj5" fmla="val 161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76" name="環状矢印 75"/>
          <p:cNvSpPr/>
          <p:nvPr/>
        </p:nvSpPr>
        <p:spPr>
          <a:xfrm rot="16727341" flipV="1">
            <a:off x="6913620" y="3332363"/>
            <a:ext cx="1027725" cy="1160295"/>
          </a:xfrm>
          <a:prstGeom prst="circularArrow">
            <a:avLst>
              <a:gd name="adj1" fmla="val 12500"/>
              <a:gd name="adj2" fmla="val 1142319"/>
              <a:gd name="adj3" fmla="val 20457681"/>
              <a:gd name="adj4" fmla="val 17377359"/>
              <a:gd name="adj5" fmla="val 161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77" name="テキスト ボックス 176"/>
          <p:cNvSpPr txBox="1"/>
          <p:nvPr/>
        </p:nvSpPr>
        <p:spPr>
          <a:xfrm>
            <a:off x="9876492" y="3971025"/>
            <a:ext cx="1023258" cy="276999"/>
          </a:xfrm>
          <a:prstGeom prst="rect">
            <a:avLst/>
          </a:prstGeom>
          <a:noFill/>
        </p:spPr>
        <p:txBody>
          <a:bodyPr wrap="square" rtlCol="0">
            <a:spAutoFit/>
          </a:bodyPr>
          <a:lstStyle/>
          <a:p>
            <a:r>
              <a:rPr kumimoji="1" lang="ja-JP" altLang="en-US" sz="1200" dirty="0"/>
              <a:t>白</a:t>
            </a:r>
          </a:p>
        </p:txBody>
      </p:sp>
      <p:sp>
        <p:nvSpPr>
          <p:cNvPr id="179" name="フローチャート: 処理 178"/>
          <p:cNvSpPr/>
          <p:nvPr/>
        </p:nvSpPr>
        <p:spPr>
          <a:xfrm>
            <a:off x="10924315" y="3791472"/>
            <a:ext cx="1002566" cy="101145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sz="1050" dirty="0">
                <a:ln w="0"/>
                <a:solidFill>
                  <a:schemeClr val="tx1"/>
                </a:solidFill>
                <a:effectLst>
                  <a:outerShdw blurRad="38100" dist="19050" dir="2700000" algn="tl" rotWithShape="0">
                    <a:schemeClr val="dk1">
                      <a:alpha val="40000"/>
                    </a:schemeClr>
                  </a:outerShdw>
                </a:effectLst>
              </a:rPr>
            </a:br>
            <a:br>
              <a:rPr lang="en-US" altLang="ja-JP" sz="1050" dirty="0">
                <a:ln w="0"/>
                <a:solidFill>
                  <a:schemeClr val="tx1"/>
                </a:solidFill>
                <a:effectLst>
                  <a:outerShdw blurRad="38100" dist="19050" dir="2700000" algn="tl" rotWithShape="0">
                    <a:schemeClr val="dk1">
                      <a:alpha val="40000"/>
                    </a:schemeClr>
                  </a:outerShdw>
                </a:effectLst>
              </a:rPr>
            </a:br>
            <a:endParaRPr lang="en-US" altLang="ja-JP" sz="1050" dirty="0">
              <a:ln w="0"/>
              <a:solidFill>
                <a:schemeClr val="tx1"/>
              </a:solidFill>
              <a:effectLst>
                <a:outerShdw blurRad="38100" dist="19050" dir="2700000" algn="tl" rotWithShape="0">
                  <a:schemeClr val="dk1">
                    <a:alpha val="40000"/>
                  </a:schemeClr>
                </a:outerShdw>
              </a:effectLst>
            </a:endParaRPr>
          </a:p>
          <a:p>
            <a:pPr algn="ctr"/>
            <a:endParaRPr lang="en-US" altLang="ja-JP" sz="1050" dirty="0">
              <a:ln w="0"/>
              <a:solidFill>
                <a:schemeClr val="tx1"/>
              </a:solidFill>
              <a:effectLst>
                <a:outerShdw blurRad="38100" dist="19050" dir="2700000" algn="tl" rotWithShape="0">
                  <a:schemeClr val="dk1">
                    <a:alpha val="40000"/>
                  </a:schemeClr>
                </a:outerShdw>
              </a:effectLst>
            </a:endParaRPr>
          </a:p>
          <a:p>
            <a:pPr algn="ctr"/>
            <a:r>
              <a:rPr lang="ja-JP" altLang="en-US" sz="1050" dirty="0">
                <a:ln w="0"/>
                <a:solidFill>
                  <a:schemeClr val="tx1"/>
                </a:solidFill>
                <a:effectLst>
                  <a:outerShdw blurRad="38100" dist="19050" dir="2700000" algn="tl" rotWithShape="0">
                    <a:schemeClr val="dk1">
                      <a:alpha val="40000"/>
                    </a:schemeClr>
                  </a:outerShdw>
                </a:effectLst>
              </a:rPr>
              <a:t>左へ曲がる</a:t>
            </a:r>
          </a:p>
        </p:txBody>
      </p:sp>
      <p:sp>
        <p:nvSpPr>
          <p:cNvPr id="180" name="フローチャート: 処理 179"/>
          <p:cNvSpPr/>
          <p:nvPr/>
        </p:nvSpPr>
        <p:spPr>
          <a:xfrm>
            <a:off x="9747109" y="3770646"/>
            <a:ext cx="1002566" cy="10114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sz="1050" dirty="0">
                <a:ln w="0"/>
                <a:solidFill>
                  <a:schemeClr val="tx1"/>
                </a:solidFill>
                <a:effectLst>
                  <a:outerShdw blurRad="38100" dist="19050" dir="2700000" algn="tl" rotWithShape="0">
                    <a:schemeClr val="dk1">
                      <a:alpha val="40000"/>
                    </a:schemeClr>
                  </a:outerShdw>
                </a:effectLst>
              </a:rPr>
            </a:br>
            <a:br>
              <a:rPr lang="en-US" altLang="ja-JP" sz="1050" dirty="0">
                <a:ln w="0"/>
                <a:solidFill>
                  <a:schemeClr val="tx1"/>
                </a:solidFill>
                <a:effectLst>
                  <a:outerShdw blurRad="38100" dist="19050" dir="2700000" algn="tl" rotWithShape="0">
                    <a:schemeClr val="dk1">
                      <a:alpha val="40000"/>
                    </a:schemeClr>
                  </a:outerShdw>
                </a:effectLst>
              </a:rPr>
            </a:br>
            <a:br>
              <a:rPr lang="en-US" altLang="ja-JP" sz="1050" dirty="0">
                <a:ln w="0"/>
                <a:solidFill>
                  <a:schemeClr val="tx1"/>
                </a:solidFill>
                <a:effectLst>
                  <a:outerShdw blurRad="38100" dist="19050" dir="2700000" algn="tl" rotWithShape="0">
                    <a:schemeClr val="dk1">
                      <a:alpha val="40000"/>
                    </a:schemeClr>
                  </a:outerShdw>
                </a:effectLst>
              </a:rPr>
            </a:br>
            <a:endParaRPr lang="en-US" altLang="ja-JP" sz="1050" dirty="0">
              <a:ln w="0"/>
              <a:solidFill>
                <a:schemeClr val="tx1"/>
              </a:solidFill>
              <a:effectLst>
                <a:outerShdw blurRad="38100" dist="19050" dir="2700000" algn="tl" rotWithShape="0">
                  <a:schemeClr val="dk1">
                    <a:alpha val="40000"/>
                  </a:schemeClr>
                </a:outerShdw>
              </a:effectLst>
            </a:endParaRPr>
          </a:p>
          <a:p>
            <a:pPr algn="ctr"/>
            <a:endParaRPr lang="en-US" altLang="ja-JP" sz="1050" dirty="0">
              <a:ln w="0"/>
              <a:solidFill>
                <a:schemeClr val="tx1"/>
              </a:solidFill>
              <a:effectLst>
                <a:outerShdw blurRad="38100" dist="19050" dir="2700000" algn="tl" rotWithShape="0">
                  <a:schemeClr val="dk1">
                    <a:alpha val="40000"/>
                  </a:schemeClr>
                </a:outerShdw>
              </a:effectLst>
            </a:endParaRPr>
          </a:p>
          <a:p>
            <a:pPr algn="ctr"/>
            <a:r>
              <a:rPr lang="ja-JP" altLang="en-US" sz="1050" dirty="0">
                <a:ln w="0"/>
                <a:solidFill>
                  <a:schemeClr val="tx1"/>
                </a:solidFill>
                <a:effectLst>
                  <a:outerShdw blurRad="38100" dist="19050" dir="2700000" algn="tl" rotWithShape="0">
                    <a:schemeClr val="dk1">
                      <a:alpha val="40000"/>
                    </a:schemeClr>
                  </a:outerShdw>
                </a:effectLst>
              </a:rPr>
              <a:t>右へ曲がる</a:t>
            </a:r>
          </a:p>
          <a:p>
            <a:pPr algn="ctr"/>
            <a:endParaRPr lang="ja-JP" altLang="en-US" sz="1050" dirty="0">
              <a:ln w="0"/>
              <a:solidFill>
                <a:schemeClr val="tx1"/>
              </a:solidFill>
              <a:effectLst>
                <a:outerShdw blurRad="38100" dist="19050" dir="2700000" algn="tl" rotWithShape="0">
                  <a:schemeClr val="dk1">
                    <a:alpha val="40000"/>
                  </a:schemeClr>
                </a:outerShdw>
              </a:effectLst>
            </a:endParaRPr>
          </a:p>
        </p:txBody>
      </p:sp>
      <p:sp>
        <p:nvSpPr>
          <p:cNvPr id="181" name="正方形/長方形 180"/>
          <p:cNvSpPr/>
          <p:nvPr/>
        </p:nvSpPr>
        <p:spPr>
          <a:xfrm>
            <a:off x="9845932" y="3812049"/>
            <a:ext cx="1010185" cy="369332"/>
          </a:xfrm>
          <a:prstGeom prst="rect">
            <a:avLst/>
          </a:prstGeom>
        </p:spPr>
        <p:txBody>
          <a:bodyPr wrap="square">
            <a:spAutoFit/>
          </a:bodyPr>
          <a:lstStyle/>
          <a:p>
            <a:r>
              <a:rPr lang="ja-JP" altLang="en-US" sz="900" dirty="0"/>
              <a:t>左モータ回転</a:t>
            </a:r>
            <a:br>
              <a:rPr lang="en-US" altLang="ja-JP" sz="900" dirty="0"/>
            </a:br>
            <a:r>
              <a:rPr lang="ja-JP" altLang="en-US" sz="900" dirty="0"/>
              <a:t>右モータ停止</a:t>
            </a:r>
          </a:p>
        </p:txBody>
      </p:sp>
      <p:sp>
        <p:nvSpPr>
          <p:cNvPr id="182" name="正方形/長方形 181"/>
          <p:cNvSpPr/>
          <p:nvPr/>
        </p:nvSpPr>
        <p:spPr>
          <a:xfrm>
            <a:off x="10936377" y="3817091"/>
            <a:ext cx="1119887" cy="369332"/>
          </a:xfrm>
          <a:prstGeom prst="rect">
            <a:avLst/>
          </a:prstGeom>
        </p:spPr>
        <p:txBody>
          <a:bodyPr wrap="square">
            <a:spAutoFit/>
          </a:bodyPr>
          <a:lstStyle/>
          <a:p>
            <a:r>
              <a:rPr lang="ja-JP" altLang="en-US" sz="900" dirty="0"/>
              <a:t>右モータ回転</a:t>
            </a:r>
            <a:br>
              <a:rPr lang="en-US" altLang="ja-JP" sz="900" dirty="0"/>
            </a:br>
            <a:r>
              <a:rPr lang="ja-JP" altLang="en-US" sz="900" dirty="0"/>
              <a:t>左モータ停止</a:t>
            </a:r>
          </a:p>
        </p:txBody>
      </p:sp>
      <p:cxnSp>
        <p:nvCxnSpPr>
          <p:cNvPr id="184" name="直線矢印コネクタ 183"/>
          <p:cNvCxnSpPr>
            <a:stCxn id="168" idx="2"/>
            <a:endCxn id="180" idx="0"/>
          </p:cNvCxnSpPr>
          <p:nvPr/>
        </p:nvCxnSpPr>
        <p:spPr>
          <a:xfrm>
            <a:off x="10240278" y="3657273"/>
            <a:ext cx="8114" cy="113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5" name="環状矢印 184"/>
          <p:cNvSpPr/>
          <p:nvPr/>
        </p:nvSpPr>
        <p:spPr>
          <a:xfrm rot="15176272">
            <a:off x="9999424" y="3975258"/>
            <a:ext cx="1027725" cy="1130300"/>
          </a:xfrm>
          <a:prstGeom prst="circularArrow">
            <a:avLst>
              <a:gd name="adj1" fmla="val 12500"/>
              <a:gd name="adj2" fmla="val 1142319"/>
              <a:gd name="adj3" fmla="val 20457681"/>
              <a:gd name="adj4" fmla="val 17377359"/>
              <a:gd name="adj5" fmla="val 161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6" name="環状矢印 185"/>
          <p:cNvSpPr/>
          <p:nvPr/>
        </p:nvSpPr>
        <p:spPr>
          <a:xfrm rot="16727341" flipV="1">
            <a:off x="10597655" y="3972338"/>
            <a:ext cx="1027725" cy="1160295"/>
          </a:xfrm>
          <a:prstGeom prst="circularArrow">
            <a:avLst>
              <a:gd name="adj1" fmla="val 12500"/>
              <a:gd name="adj2" fmla="val 1142319"/>
              <a:gd name="adj3" fmla="val 20457681"/>
              <a:gd name="adj4" fmla="val 17377359"/>
              <a:gd name="adj5" fmla="val 161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cxnSp>
        <p:nvCxnSpPr>
          <p:cNvPr id="192" name="カギ線コネクタ 191"/>
          <p:cNvCxnSpPr>
            <a:stCxn id="168" idx="3"/>
            <a:endCxn id="179" idx="0"/>
          </p:cNvCxnSpPr>
          <p:nvPr/>
        </p:nvCxnSpPr>
        <p:spPr>
          <a:xfrm>
            <a:off x="10988234" y="3393879"/>
            <a:ext cx="437364" cy="39759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97" name="カギ線コネクタ 196"/>
          <p:cNvCxnSpPr>
            <a:stCxn id="179" idx="2"/>
            <a:endCxn id="96" idx="0"/>
          </p:cNvCxnSpPr>
          <p:nvPr/>
        </p:nvCxnSpPr>
        <p:spPr>
          <a:xfrm rot="5400000">
            <a:off x="8803873" y="2630930"/>
            <a:ext cx="449724" cy="4793726"/>
          </a:xfrm>
          <a:prstGeom prst="bentConnector3">
            <a:avLst>
              <a:gd name="adj1" fmla="val 47689"/>
            </a:avLst>
          </a:prstGeom>
          <a:ln>
            <a:tailEnd type="triangle"/>
          </a:ln>
        </p:spPr>
        <p:style>
          <a:lnRef idx="1">
            <a:schemeClr val="dk1"/>
          </a:lnRef>
          <a:fillRef idx="0">
            <a:schemeClr val="dk1"/>
          </a:fillRef>
          <a:effectRef idx="0">
            <a:schemeClr val="dk1"/>
          </a:effectRef>
          <a:fontRef idx="minor">
            <a:schemeClr val="tx1"/>
          </a:fontRef>
        </p:style>
      </p:cxnSp>
      <p:sp>
        <p:nvSpPr>
          <p:cNvPr id="217" name="角丸四角形吹き出し 216"/>
          <p:cNvSpPr/>
          <p:nvPr/>
        </p:nvSpPr>
        <p:spPr>
          <a:xfrm>
            <a:off x="9474862" y="1851182"/>
            <a:ext cx="2049790" cy="431115"/>
          </a:xfrm>
          <a:prstGeom prst="wedgeRoundRectCallout">
            <a:avLst>
              <a:gd name="adj1" fmla="val -33334"/>
              <a:gd name="adj2" fmla="val 13194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FF0000"/>
                </a:solidFill>
              </a:rPr>
              <a:t>次に両センサとも白紙に出た</a:t>
            </a:r>
            <a:endParaRPr lang="en-US" altLang="ja-JP" sz="1100" dirty="0">
              <a:solidFill>
                <a:srgbClr val="FF0000"/>
              </a:solidFill>
            </a:endParaRPr>
          </a:p>
          <a:p>
            <a:r>
              <a:rPr lang="ja-JP" altLang="en-US" sz="1100" dirty="0">
                <a:solidFill>
                  <a:srgbClr val="FF0000"/>
                </a:solidFill>
              </a:rPr>
              <a:t>＝ライン逸脱</a:t>
            </a:r>
          </a:p>
        </p:txBody>
      </p:sp>
      <p:sp>
        <p:nvSpPr>
          <p:cNvPr id="218" name="角丸四角形吹き出し 217"/>
          <p:cNvSpPr/>
          <p:nvPr/>
        </p:nvSpPr>
        <p:spPr>
          <a:xfrm>
            <a:off x="7143593" y="5252456"/>
            <a:ext cx="1048633" cy="362374"/>
          </a:xfrm>
          <a:prstGeom prst="wedgeRoundRectCallout">
            <a:avLst>
              <a:gd name="adj1" fmla="val -6137"/>
              <a:gd name="adj2" fmla="val -16627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FF0000"/>
                </a:solidFill>
              </a:rPr>
              <a:t>まず右側出た</a:t>
            </a:r>
          </a:p>
        </p:txBody>
      </p:sp>
      <p:sp>
        <p:nvSpPr>
          <p:cNvPr id="219" name="角丸四角形吹き出し 218"/>
          <p:cNvSpPr/>
          <p:nvPr/>
        </p:nvSpPr>
        <p:spPr>
          <a:xfrm>
            <a:off x="8305854" y="5261328"/>
            <a:ext cx="1048633" cy="362374"/>
          </a:xfrm>
          <a:prstGeom prst="wedgeRoundRectCallout">
            <a:avLst>
              <a:gd name="adj1" fmla="val -6137"/>
              <a:gd name="adj2" fmla="val -16627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FF0000"/>
                </a:solidFill>
              </a:rPr>
              <a:t>まず左側出た</a:t>
            </a:r>
          </a:p>
        </p:txBody>
      </p:sp>
      <p:sp>
        <p:nvSpPr>
          <p:cNvPr id="220" name="角丸四角形吹き出し 219"/>
          <p:cNvSpPr/>
          <p:nvPr/>
        </p:nvSpPr>
        <p:spPr>
          <a:xfrm>
            <a:off x="9724690" y="5252456"/>
            <a:ext cx="1077467" cy="843783"/>
          </a:xfrm>
          <a:prstGeom prst="wedgeRoundRectCallout">
            <a:avLst>
              <a:gd name="adj1" fmla="val 6400"/>
              <a:gd name="adj2" fmla="val -10788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FF0000"/>
                </a:solidFill>
              </a:rPr>
              <a:t>左側に出たまま逸脱なのでそのまま右に曲がり続ける</a:t>
            </a:r>
          </a:p>
        </p:txBody>
      </p:sp>
      <p:sp>
        <p:nvSpPr>
          <p:cNvPr id="222" name="正方形/長方形 221"/>
          <p:cNvSpPr/>
          <p:nvPr/>
        </p:nvSpPr>
        <p:spPr>
          <a:xfrm>
            <a:off x="439054" y="3994452"/>
            <a:ext cx="4272323" cy="646331"/>
          </a:xfrm>
          <a:prstGeom prst="rect">
            <a:avLst/>
          </a:prstGeom>
        </p:spPr>
        <p:txBody>
          <a:bodyPr wrap="none">
            <a:spAutoFit/>
          </a:bodyPr>
          <a:lstStyle/>
          <a:p>
            <a:r>
              <a:rPr lang="ja-JP" altLang="en-US" dirty="0"/>
              <a:t>左右センサの黒ラインを出た順番を覚えて</a:t>
            </a:r>
            <a:br>
              <a:rPr lang="en-US" altLang="ja-JP" dirty="0"/>
            </a:br>
            <a:r>
              <a:rPr lang="ja-JP" altLang="en-US" dirty="0"/>
              <a:t>ライン逸脱しても曲がり続ける</a:t>
            </a:r>
          </a:p>
        </p:txBody>
      </p:sp>
      <p:sp>
        <p:nvSpPr>
          <p:cNvPr id="223" name="角丸四角形吹き出し 222"/>
          <p:cNvSpPr/>
          <p:nvPr/>
        </p:nvSpPr>
        <p:spPr>
          <a:xfrm>
            <a:off x="10874105" y="5252455"/>
            <a:ext cx="1077467" cy="843783"/>
          </a:xfrm>
          <a:prstGeom prst="wedgeRoundRectCallout">
            <a:avLst>
              <a:gd name="adj1" fmla="val 6400"/>
              <a:gd name="adj2" fmla="val -10788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FF0000"/>
                </a:solidFill>
              </a:rPr>
              <a:t>右側に出たまま逸脱なのでそのまま左に曲がり続ける</a:t>
            </a:r>
          </a:p>
        </p:txBody>
      </p:sp>
      <p:sp>
        <p:nvSpPr>
          <p:cNvPr id="229" name="正方形/長方形 228"/>
          <p:cNvSpPr/>
          <p:nvPr/>
        </p:nvSpPr>
        <p:spPr>
          <a:xfrm>
            <a:off x="2839654" y="4815687"/>
            <a:ext cx="2121246" cy="1954381"/>
          </a:xfrm>
          <a:prstGeom prst="rect">
            <a:avLst/>
          </a:prstGeom>
          <a:ln>
            <a:solidFill>
              <a:schemeClr val="bg1">
                <a:lumMod val="75000"/>
              </a:schemeClr>
            </a:solidFill>
          </a:ln>
        </p:spPr>
        <p:txBody>
          <a:bodyPr wrap="square">
            <a:spAutoFit/>
          </a:bodyPr>
          <a:lstStyle/>
          <a:p>
            <a:r>
              <a:rPr lang="ja-JP" altLang="en-US" sz="1100" dirty="0"/>
              <a:t>左ラインセンサー黒ライン</a:t>
            </a:r>
            <a:endParaRPr lang="en-US" altLang="ja-JP" sz="1100" dirty="0"/>
          </a:p>
          <a:p>
            <a:r>
              <a:rPr lang="ja-JP" altLang="en-US" sz="1100" dirty="0"/>
              <a:t>右ラインセンサー白紙　</a:t>
            </a:r>
            <a:endParaRPr lang="en-US" altLang="ja-JP" sz="1100" dirty="0"/>
          </a:p>
          <a:p>
            <a:r>
              <a:rPr lang="ja-JP" altLang="en-US" sz="1100" dirty="0"/>
              <a:t>（右センサが出た！！）</a:t>
            </a:r>
            <a:br>
              <a:rPr lang="ja-JP" altLang="en-US" sz="1100" dirty="0"/>
            </a:br>
            <a:r>
              <a:rPr lang="ja-JP" altLang="en-US" sz="1100" dirty="0"/>
              <a:t>　　　↓</a:t>
            </a:r>
            <a:br>
              <a:rPr lang="ja-JP" altLang="en-US" sz="1100" dirty="0"/>
            </a:br>
            <a:r>
              <a:rPr lang="ja-JP" altLang="en-US" sz="1100" dirty="0"/>
              <a:t>左ラインセンサー白紙</a:t>
            </a:r>
            <a:endParaRPr lang="en-US" altLang="ja-JP" sz="1100" dirty="0"/>
          </a:p>
          <a:p>
            <a:r>
              <a:rPr lang="ja-JP" altLang="en-US" sz="1100" dirty="0"/>
              <a:t>右ラインセンサー白紙　</a:t>
            </a:r>
            <a:endParaRPr lang="en-US" altLang="ja-JP" sz="1100" dirty="0"/>
          </a:p>
          <a:p>
            <a:r>
              <a:rPr lang="ja-JP" altLang="en-US" sz="1100" dirty="0"/>
              <a:t>（左右センサが出た！！）</a:t>
            </a:r>
            <a:br>
              <a:rPr lang="ja-JP" altLang="en-US" sz="1100" dirty="0"/>
            </a:br>
            <a:r>
              <a:rPr lang="ja-JP" altLang="en-US" sz="1100" dirty="0"/>
              <a:t>　　　↓</a:t>
            </a:r>
            <a:br>
              <a:rPr lang="en-US" altLang="ja-JP" sz="1100" dirty="0"/>
            </a:br>
            <a:r>
              <a:rPr lang="ja-JP" altLang="en-US" sz="1100" dirty="0"/>
              <a:t>（右センサが最初に出たので）</a:t>
            </a:r>
            <a:br>
              <a:rPr lang="ja-JP" altLang="en-US" sz="1100" dirty="0"/>
            </a:br>
            <a:r>
              <a:rPr lang="ja-JP" altLang="en-US" sz="1100" dirty="0"/>
              <a:t>左モータ停止、右モータ回転</a:t>
            </a:r>
            <a:br>
              <a:rPr lang="ja-JP" altLang="en-US" sz="1100" dirty="0"/>
            </a:br>
            <a:r>
              <a:rPr lang="ja-JP" altLang="en-US" sz="1100" dirty="0"/>
              <a:t>（左へ曲がる）</a:t>
            </a:r>
          </a:p>
        </p:txBody>
      </p:sp>
      <p:sp>
        <p:nvSpPr>
          <p:cNvPr id="230" name="正方形/長方形 229"/>
          <p:cNvSpPr/>
          <p:nvPr/>
        </p:nvSpPr>
        <p:spPr>
          <a:xfrm>
            <a:off x="75496" y="-1021"/>
            <a:ext cx="7454761" cy="400110"/>
          </a:xfrm>
          <a:prstGeom prst="rect">
            <a:avLst/>
          </a:prstGeom>
        </p:spPr>
        <p:txBody>
          <a:bodyPr wrap="square">
            <a:spAutoFit/>
          </a:bodyPr>
          <a:lstStyle/>
          <a:p>
            <a:r>
              <a:rPr lang="ja-JP" altLang="en-US" sz="2000" dirty="0">
                <a:solidFill>
                  <a:srgbClr val="FF0000"/>
                </a:solidFill>
              </a:rPr>
              <a:t>・スピードを上げると黒ラインからはみ出してしまいます</a:t>
            </a:r>
          </a:p>
        </p:txBody>
      </p:sp>
      <p:sp>
        <p:nvSpPr>
          <p:cNvPr id="231" name="正方形/長方形 230"/>
          <p:cNvSpPr/>
          <p:nvPr/>
        </p:nvSpPr>
        <p:spPr>
          <a:xfrm>
            <a:off x="5114464" y="6457528"/>
            <a:ext cx="7454761" cy="400110"/>
          </a:xfrm>
          <a:prstGeom prst="rect">
            <a:avLst/>
          </a:prstGeom>
        </p:spPr>
        <p:txBody>
          <a:bodyPr wrap="square">
            <a:spAutoFit/>
          </a:bodyPr>
          <a:lstStyle/>
          <a:p>
            <a:r>
              <a:rPr lang="ja-JP" altLang="en-US" sz="2000" dirty="0">
                <a:solidFill>
                  <a:srgbClr val="FF0000"/>
                </a:solidFill>
              </a:rPr>
              <a:t>・ライン逸脱しても 元の方向に曲がりつづけてラインまで戻ります</a:t>
            </a:r>
          </a:p>
        </p:txBody>
      </p:sp>
    </p:spTree>
    <p:extLst>
      <p:ext uri="{BB962C8B-B14F-4D97-AF65-F5344CB8AC3E}">
        <p14:creationId xmlns:p14="http://schemas.microsoft.com/office/powerpoint/2010/main" val="2657387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855527" y="4998027"/>
            <a:ext cx="4083628" cy="1323439"/>
          </a:xfrm>
          <a:prstGeom prst="rect">
            <a:avLst/>
          </a:prstGeom>
          <a:noFill/>
        </p:spPr>
        <p:txBody>
          <a:bodyPr wrap="square" rtlCol="0">
            <a:spAutoFit/>
          </a:bodyPr>
          <a:lstStyle/>
          <a:p>
            <a:r>
              <a:rPr kumimoji="1" lang="ja-JP" altLang="en-US" sz="8000" dirty="0"/>
              <a:t>終わり</a:t>
            </a:r>
          </a:p>
        </p:txBody>
      </p:sp>
      <p:sp>
        <p:nvSpPr>
          <p:cNvPr id="3" name="正方形/長方形 2"/>
          <p:cNvSpPr/>
          <p:nvPr/>
        </p:nvSpPr>
        <p:spPr>
          <a:xfrm rot="20536262">
            <a:off x="1931266" y="2998997"/>
            <a:ext cx="9339038" cy="954107"/>
          </a:xfrm>
          <a:prstGeom prst="rect">
            <a:avLst/>
          </a:prstGeom>
        </p:spPr>
        <p:txBody>
          <a:bodyPr wrap="square">
            <a:spAutoFit/>
          </a:bodyPr>
          <a:lstStyle/>
          <a:p>
            <a:r>
              <a:rPr lang="ja-JP" altLang="en-US" sz="2800" dirty="0">
                <a:solidFill>
                  <a:srgbClr val="FF0000"/>
                </a:solidFill>
              </a:rPr>
              <a:t>スピードを上げてもライン逸脱しなくなりましたか？</a:t>
            </a:r>
            <a:br>
              <a:rPr lang="en-US" altLang="ja-JP" sz="2800" dirty="0">
                <a:solidFill>
                  <a:srgbClr val="FF0000"/>
                </a:solidFill>
              </a:rPr>
            </a:br>
            <a:r>
              <a:rPr lang="ja-JP" altLang="en-US" sz="2800" dirty="0">
                <a:solidFill>
                  <a:srgbClr val="FF0000"/>
                </a:solidFill>
              </a:rPr>
              <a:t>次は ４個のセンサを使った工夫をしてみましょう</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96" y="290946"/>
            <a:ext cx="4674177" cy="2617539"/>
          </a:xfrm>
          <a:prstGeom prst="rect">
            <a:avLst/>
          </a:prstGeom>
        </p:spPr>
      </p:pic>
    </p:spTree>
    <p:extLst>
      <p:ext uri="{BB962C8B-B14F-4D97-AF65-F5344CB8AC3E}">
        <p14:creationId xmlns:p14="http://schemas.microsoft.com/office/powerpoint/2010/main" val="18730996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1774</TotalTime>
  <Words>2846</Words>
  <Application>Microsoft Office PowerPoint</Application>
  <PresentationFormat>ワイド画面</PresentationFormat>
  <Paragraphs>373</Paragraphs>
  <Slides>10</Slides>
  <Notes>5</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vt:i4>
      </vt:variant>
    </vt:vector>
  </HeadingPairs>
  <TitlesOfParts>
    <vt:vector size="16" baseType="lpstr">
      <vt:lpstr>HGPｺﾞｼｯｸE</vt:lpstr>
      <vt:lpstr>Arial</vt:lpstr>
      <vt:lpstr>Calibri</vt:lpstr>
      <vt:lpstr>Calibri Light</vt:lpstr>
      <vt:lpstr>Courier New</vt:lpstr>
      <vt:lpstr>Office テーマ</vt:lpstr>
      <vt:lpstr>DMCリモートロボコン　＃１ ライントレース ライントレースの基礎知識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q</dc:creator>
  <cp:lastModifiedBy>hirai masataka</cp:lastModifiedBy>
  <cp:revision>174</cp:revision>
  <cp:lastPrinted>2020-09-25T05:32:29Z</cp:lastPrinted>
  <dcterms:created xsi:type="dcterms:W3CDTF">2020-09-19T00:39:25Z</dcterms:created>
  <dcterms:modified xsi:type="dcterms:W3CDTF">2023-05-07T11:11:56Z</dcterms:modified>
</cp:coreProperties>
</file>